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259" r:id="rId3"/>
    <p:sldId id="295" r:id="rId4"/>
    <p:sldId id="297" r:id="rId5"/>
    <p:sldId id="327" r:id="rId6"/>
    <p:sldId id="261" r:id="rId7"/>
    <p:sldId id="262" r:id="rId8"/>
    <p:sldId id="263" r:id="rId9"/>
    <p:sldId id="264"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4" r:id="rId24"/>
    <p:sldId id="285" r:id="rId25"/>
    <p:sldId id="286" r:id="rId26"/>
    <p:sldId id="287" r:id="rId27"/>
    <p:sldId id="288" r:id="rId28"/>
    <p:sldId id="289" r:id="rId29"/>
    <p:sldId id="290" r:id="rId30"/>
    <p:sldId id="293" r:id="rId31"/>
    <p:sldId id="292" r:id="rId32"/>
    <p:sldId id="323" r:id="rId33"/>
    <p:sldId id="294" r:id="rId34"/>
    <p:sldId id="313" r:id="rId35"/>
    <p:sldId id="304" r:id="rId36"/>
    <p:sldId id="301" r:id="rId37"/>
    <p:sldId id="302" r:id="rId38"/>
    <p:sldId id="303" r:id="rId39"/>
    <p:sldId id="305" r:id="rId40"/>
    <p:sldId id="306" r:id="rId41"/>
    <p:sldId id="308" r:id="rId42"/>
    <p:sldId id="309" r:id="rId43"/>
    <p:sldId id="310" r:id="rId44"/>
    <p:sldId id="311" r:id="rId45"/>
    <p:sldId id="312" r:id="rId46"/>
    <p:sldId id="314" r:id="rId47"/>
    <p:sldId id="291" r:id="rId48"/>
    <p:sldId id="322" r:id="rId49"/>
    <p:sldId id="298" r:id="rId50"/>
    <p:sldId id="324" r:id="rId51"/>
    <p:sldId id="299" r:id="rId52"/>
    <p:sldId id="300" r:id="rId53"/>
    <p:sldId id="315" r:id="rId54"/>
    <p:sldId id="316" r:id="rId55"/>
    <p:sldId id="317" r:id="rId56"/>
    <p:sldId id="318" r:id="rId57"/>
    <p:sldId id="319" r:id="rId58"/>
    <p:sldId id="320" r:id="rId59"/>
    <p:sldId id="321" r:id="rId60"/>
    <p:sldId id="266" r:id="rId61"/>
    <p:sldId id="325" r:id="rId62"/>
    <p:sldId id="326" r:id="rId63"/>
    <p:sldId id="328" r:id="rId64"/>
    <p:sldId id="329" r:id="rId65"/>
    <p:sldId id="330" r:id="rId66"/>
    <p:sldId id="331" r:id="rId67"/>
    <p:sldId id="332" r:id="rId68"/>
    <p:sldId id="333"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990600"/>
            <a:ext cx="8763000" cy="1938992"/>
          </a:xfrm>
          <a:prstGeom prst="rect">
            <a:avLst/>
          </a:prstGeom>
        </p:spPr>
        <p:txBody>
          <a:bodyPr wrap="square">
            <a:spAutoFit/>
          </a:bodyPr>
          <a:lstStyle/>
          <a:p>
            <a:pPr algn="just"/>
            <a:r>
              <a:rPr lang="en-US" sz="2000" dirty="0">
                <a:latin typeface="Times New Roman" pitchFamily="18" charset="0"/>
                <a:cs typeface="Times New Roman" pitchFamily="18" charset="0"/>
              </a:rPr>
              <a:t>Forensic science, also known as </a:t>
            </a:r>
            <a:r>
              <a:rPr lang="en-US" sz="2000" dirty="0" err="1">
                <a:latin typeface="Times New Roman" pitchFamily="18" charset="0"/>
                <a:cs typeface="Times New Roman" pitchFamily="18" charset="0"/>
              </a:rPr>
              <a:t>criminalistics</a:t>
            </a:r>
            <a:r>
              <a:rPr lang="en-US" sz="2000" dirty="0">
                <a:latin typeface="Times New Roman" pitchFamily="18" charset="0"/>
                <a:cs typeface="Times New Roman" pitchFamily="18" charset="0"/>
              </a:rPr>
              <a:t>, is the application of science to criminal and civil laws. </a:t>
            </a:r>
          </a:p>
          <a:p>
            <a:pPr algn="just"/>
            <a:r>
              <a:rPr lang="en-US" sz="2000" dirty="0">
                <a:latin typeface="Times New Roman" pitchFamily="18" charset="0"/>
                <a:cs typeface="Times New Roman" pitchFamily="18" charset="0"/>
              </a:rPr>
              <a:t>During criminal investigation in particular, it is governed by the legal standards of admissible evidence and criminal procedure. </a:t>
            </a:r>
          </a:p>
          <a:p>
            <a:pPr algn="just"/>
            <a:r>
              <a:rPr lang="en-US" sz="2000" dirty="0">
                <a:latin typeface="Times New Roman" pitchFamily="18" charset="0"/>
                <a:cs typeface="Times New Roman" pitchFamily="18" charset="0"/>
              </a:rPr>
              <a:t>It is a broad field utilizing numerous practices such as the analysis of DNA, fingerprints, bloodstain patterns, firearms, ballistics, and toxicology.</a:t>
            </a:r>
          </a:p>
        </p:txBody>
      </p:sp>
      <p:sp>
        <p:nvSpPr>
          <p:cNvPr id="3" name="Rectangle 2"/>
          <p:cNvSpPr/>
          <p:nvPr/>
        </p:nvSpPr>
        <p:spPr>
          <a:xfrm>
            <a:off x="76200" y="2971800"/>
            <a:ext cx="8763000" cy="1323439"/>
          </a:xfrm>
          <a:prstGeom prst="rect">
            <a:avLst/>
          </a:prstGeom>
        </p:spPr>
        <p:txBody>
          <a:bodyPr wrap="square">
            <a:spAutoFit/>
          </a:bodyPr>
          <a:lstStyle/>
          <a:p>
            <a:pPr algn="just"/>
            <a:r>
              <a:rPr lang="en-US" sz="2000" dirty="0">
                <a:latin typeface="Times New Roman" pitchFamily="18" charset="0"/>
                <a:cs typeface="Times New Roman" pitchFamily="18" charset="0"/>
              </a:rPr>
              <a:t>Forensic scientists collect, preserve, and analyze scientific evidence during the course of an investigation. While some forensic scientists travel to the scene of the crime to collect the evidence themselves, others occupy a laboratory role, performing analysis on objects brought to them by other individuals.</a:t>
            </a:r>
          </a:p>
        </p:txBody>
      </p:sp>
      <p:sp>
        <p:nvSpPr>
          <p:cNvPr id="4" name="Rectangle 3"/>
          <p:cNvSpPr/>
          <p:nvPr/>
        </p:nvSpPr>
        <p:spPr>
          <a:xfrm>
            <a:off x="76200" y="4315361"/>
            <a:ext cx="8763000" cy="1015663"/>
          </a:xfrm>
          <a:prstGeom prst="rect">
            <a:avLst/>
          </a:prstGeom>
        </p:spPr>
        <p:txBody>
          <a:bodyPr wrap="square">
            <a:spAutoFit/>
          </a:bodyPr>
          <a:lstStyle/>
          <a:p>
            <a:pPr algn="just"/>
            <a:r>
              <a:rPr lang="en-US" sz="2000" dirty="0">
                <a:latin typeface="Times New Roman" pitchFamily="18" charset="0"/>
                <a:cs typeface="Times New Roman" pitchFamily="18" charset="0"/>
              </a:rPr>
              <a:t>Still others are involved in analysis of financial, banking, or other numerical data for use in financial crime investigation, and can be employed as consultants from private firms, academia, or as government employees.</a:t>
            </a:r>
          </a:p>
        </p:txBody>
      </p:sp>
      <p:sp>
        <p:nvSpPr>
          <p:cNvPr id="5" name="Rectangle 4"/>
          <p:cNvSpPr/>
          <p:nvPr/>
        </p:nvSpPr>
        <p:spPr>
          <a:xfrm>
            <a:off x="76200" y="5458361"/>
            <a:ext cx="8763000" cy="1323439"/>
          </a:xfrm>
          <a:prstGeom prst="rect">
            <a:avLst/>
          </a:prstGeom>
        </p:spPr>
        <p:txBody>
          <a:bodyPr wrap="square">
            <a:spAutoFit/>
          </a:bodyPr>
          <a:lstStyle/>
          <a:p>
            <a:pPr algn="just"/>
            <a:r>
              <a:rPr lang="en-US" sz="2000" dirty="0">
                <a:latin typeface="Times New Roman" pitchFamily="18" charset="0"/>
                <a:cs typeface="Times New Roman" pitchFamily="18" charset="0"/>
              </a:rPr>
              <a:t>In addition to their laboratory role, forensic scientists testify as expert witnesses in both criminal and civil cases and can work for either the prosecution or the defense. While any field could technically be forensic, certain sections have developed over time to encompass the majority of forensically related cases.</a:t>
            </a:r>
          </a:p>
        </p:txBody>
      </p:sp>
      <p:sp>
        <p:nvSpPr>
          <p:cNvPr id="6" name="Rectangle 5">
            <a:extLst>
              <a:ext uri="{FF2B5EF4-FFF2-40B4-BE49-F238E27FC236}">
                <a16:creationId xmlns:a16="http://schemas.microsoft.com/office/drawing/2014/main" id="{0591C9A2-8DF0-DB7E-2656-4AD2F31B3E57}"/>
              </a:ext>
            </a:extLst>
          </p:cNvPr>
          <p:cNvSpPr/>
          <p:nvPr/>
        </p:nvSpPr>
        <p:spPr>
          <a:xfrm>
            <a:off x="1698796" y="228572"/>
            <a:ext cx="5670207" cy="461665"/>
          </a:xfrm>
          <a:prstGeom prst="rect">
            <a:avLst/>
          </a:prstGeom>
        </p:spPr>
        <p:txBody>
          <a:bodyPr wrap="none">
            <a:spAutoFit/>
          </a:bodyPr>
          <a:lstStyle/>
          <a:p>
            <a:r>
              <a:rPr lang="en-US" sz="2400" b="1" dirty="0">
                <a:latin typeface="Times New Roman" pitchFamily="18" charset="0"/>
                <a:cs typeface="Times New Roman" pitchFamily="18" charset="0"/>
              </a:rPr>
              <a:t>Introduction to Forensic Science and Law</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checkerboard(across)">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990600" y="304800"/>
            <a:ext cx="7077075" cy="4314825"/>
          </a:xfrm>
          <a:prstGeom prst="rect">
            <a:avLst/>
          </a:prstGeom>
          <a:noFill/>
          <a:ln w="9525">
            <a:noFill/>
            <a:miter lim="800000"/>
            <a:headEnd/>
            <a:tailEnd/>
          </a:ln>
          <a:effectLst/>
        </p:spPr>
      </p:pic>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33400" y="304800"/>
            <a:ext cx="7229475" cy="4695825"/>
          </a:xfrm>
          <a:prstGeom prst="rect">
            <a:avLst/>
          </a:prstGeom>
          <a:noFill/>
          <a:ln w="9525">
            <a:noFill/>
            <a:miter lim="800000"/>
            <a:headEnd/>
            <a:tailEnd/>
          </a:ln>
          <a:effectLst/>
        </p:spPr>
      </p:pic>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919163" y="700088"/>
            <a:ext cx="7305675" cy="5457825"/>
          </a:xfrm>
          <a:prstGeom prst="rect">
            <a:avLst/>
          </a:prstGeom>
          <a:noFill/>
          <a:ln w="9525">
            <a:noFill/>
            <a:miter lim="800000"/>
            <a:headEnd/>
            <a:tailEnd/>
          </a:ln>
          <a:effectLst/>
        </p:spPr>
      </p:pic>
    </p:spTree>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909638" y="785813"/>
            <a:ext cx="7324725" cy="5286375"/>
          </a:xfrm>
          <a:prstGeom prst="rect">
            <a:avLst/>
          </a:prstGeom>
          <a:noFill/>
          <a:ln w="9525">
            <a:noFill/>
            <a:miter lim="800000"/>
            <a:headEnd/>
            <a:tailEnd/>
          </a:ln>
          <a:effectLst/>
        </p:spPr>
      </p:pic>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100138" y="881063"/>
            <a:ext cx="6943725" cy="5095875"/>
          </a:xfrm>
          <a:prstGeom prst="rect">
            <a:avLst/>
          </a:prstGeom>
          <a:noFill/>
          <a:ln w="9525">
            <a:noFill/>
            <a:miter lim="800000"/>
            <a:headEnd/>
            <a:tailEnd/>
          </a:ln>
          <a:effectLst/>
        </p:spPr>
      </p:pic>
    </p:spTree>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762000" y="228600"/>
            <a:ext cx="7362825" cy="4924425"/>
          </a:xfrm>
          <a:prstGeom prst="rect">
            <a:avLst/>
          </a:prstGeom>
          <a:noFill/>
          <a:ln w="9525">
            <a:noFill/>
            <a:miter lim="800000"/>
            <a:headEnd/>
            <a:tailEnd/>
          </a:ln>
          <a:effectLst/>
        </p:spPr>
      </p:pic>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947738" y="661988"/>
            <a:ext cx="7248525" cy="5534025"/>
          </a:xfrm>
          <a:prstGeom prst="rect">
            <a:avLst/>
          </a:prstGeom>
          <a:noFill/>
          <a:ln w="9525">
            <a:noFill/>
            <a:miter lim="800000"/>
            <a:headEnd/>
            <a:tailEnd/>
          </a:ln>
          <a:effectLst/>
        </p:spPr>
      </p:pic>
    </p:spTree>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457200" y="304800"/>
            <a:ext cx="8067335" cy="5562600"/>
          </a:xfrm>
          <a:prstGeom prst="rect">
            <a:avLst/>
          </a:prstGeom>
          <a:noFill/>
          <a:ln w="9525">
            <a:noFill/>
            <a:miter lim="800000"/>
            <a:headEnd/>
            <a:tailEnd/>
          </a:ln>
          <a:effectLst/>
        </p:spPr>
      </p:pic>
    </p:spTree>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381000" y="228600"/>
            <a:ext cx="8388233" cy="5334000"/>
          </a:xfrm>
          <a:prstGeom prst="rect">
            <a:avLst/>
          </a:prstGeom>
          <a:noFill/>
          <a:ln w="9525">
            <a:noFill/>
            <a:miter lim="800000"/>
            <a:headEnd/>
            <a:tailEnd/>
          </a:ln>
          <a:effectLst/>
        </p:spPr>
      </p:pic>
    </p:spTree>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srcRect/>
          <a:stretch>
            <a:fillRect/>
          </a:stretch>
        </p:blipFill>
        <p:spPr bwMode="auto">
          <a:xfrm>
            <a:off x="533400" y="228600"/>
            <a:ext cx="8001000" cy="5961733"/>
          </a:xfrm>
          <a:prstGeom prst="rect">
            <a:avLst/>
          </a:prstGeom>
          <a:noFill/>
          <a:ln w="9525">
            <a:noFill/>
            <a:miter lim="800000"/>
            <a:headEnd/>
            <a:tailEnd/>
          </a:ln>
          <a:effectLst/>
        </p:spPr>
      </p:pic>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28600" y="228600"/>
            <a:ext cx="8758451" cy="1295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52400" y="1676400"/>
            <a:ext cx="8839200" cy="914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28600" y="2743200"/>
            <a:ext cx="8763000" cy="8382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228600" y="3733800"/>
            <a:ext cx="8686800" cy="9144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228600" y="4800600"/>
            <a:ext cx="8686800" cy="533400"/>
          </a:xfrm>
          <a:prstGeom prst="rect">
            <a:avLst/>
          </a:prstGeom>
          <a:noFill/>
          <a:ln w="9525">
            <a:noFill/>
            <a:miter lim="800000"/>
            <a:headEnd/>
            <a:tailEnd/>
          </a:ln>
          <a:effectLst/>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heckerboard(across)">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checkerboard(across)">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checkerboard(across)">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checkerboard(across)">
                                      <p:cBhvr>
                                        <p:cTn id="22" dur="500"/>
                                        <p:tgtEl>
                                          <p:spTgt spid="102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checkerboard(across)">
                                      <p:cBhvr>
                                        <p:cTn id="2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762000" y="381000"/>
            <a:ext cx="7324725" cy="5133975"/>
          </a:xfrm>
          <a:prstGeom prst="rect">
            <a:avLst/>
          </a:prstGeom>
          <a:noFill/>
          <a:ln w="9525">
            <a:noFill/>
            <a:miter lim="800000"/>
            <a:headEnd/>
            <a:tailEnd/>
          </a:ln>
          <a:effectLst/>
        </p:spPr>
      </p:pic>
    </p:spTree>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228600" y="0"/>
            <a:ext cx="8382000" cy="5952435"/>
          </a:xfrm>
          <a:prstGeom prst="rect">
            <a:avLst/>
          </a:prstGeom>
          <a:noFill/>
          <a:ln w="9525">
            <a:noFill/>
            <a:miter lim="800000"/>
            <a:headEnd/>
            <a:tailEnd/>
          </a:ln>
          <a:effectLst/>
        </p:spPr>
      </p:pic>
    </p:spTree>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381000" y="228600"/>
            <a:ext cx="8229600" cy="6088390"/>
          </a:xfrm>
          <a:prstGeom prst="rect">
            <a:avLst/>
          </a:prstGeom>
          <a:noFill/>
          <a:ln w="9525">
            <a:noFill/>
            <a:miter lim="800000"/>
            <a:headEnd/>
            <a:tailEnd/>
          </a:ln>
          <a:effectLst/>
        </p:spPr>
      </p:pic>
    </p:spTree>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685800" y="228600"/>
            <a:ext cx="7305675" cy="4410075"/>
          </a:xfrm>
          <a:prstGeom prst="rect">
            <a:avLst/>
          </a:prstGeom>
          <a:noFill/>
          <a:ln w="9525">
            <a:noFill/>
            <a:miter lim="800000"/>
            <a:headEnd/>
            <a:tailEnd/>
          </a:ln>
          <a:effectLst/>
        </p:spPr>
      </p:pic>
    </p:spTree>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381000" y="228600"/>
            <a:ext cx="7305675" cy="5038725"/>
          </a:xfrm>
          <a:prstGeom prst="rect">
            <a:avLst/>
          </a:prstGeom>
          <a:noFill/>
          <a:ln w="9525">
            <a:noFill/>
            <a:miter lim="800000"/>
            <a:headEnd/>
            <a:tailEnd/>
          </a:ln>
          <a:effectLst/>
        </p:spPr>
      </p:pic>
    </p:spTree>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1066800" y="152400"/>
            <a:ext cx="7077075" cy="4391025"/>
          </a:xfrm>
          <a:prstGeom prst="rect">
            <a:avLst/>
          </a:prstGeom>
          <a:noFill/>
          <a:ln w="9525">
            <a:noFill/>
            <a:miter lim="800000"/>
            <a:headEnd/>
            <a:tailEnd/>
          </a:ln>
          <a:effectLst/>
        </p:spPr>
      </p:pic>
    </p:spTree>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838200" y="152400"/>
            <a:ext cx="7286625" cy="4848225"/>
          </a:xfrm>
          <a:prstGeom prst="rect">
            <a:avLst/>
          </a:prstGeom>
          <a:noFill/>
          <a:ln w="9525">
            <a:noFill/>
            <a:miter lim="800000"/>
            <a:headEnd/>
            <a:tailEnd/>
          </a:ln>
          <a:effectLst/>
        </p:spPr>
      </p:pic>
    </p:spTree>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304800" y="152400"/>
            <a:ext cx="8458200" cy="6016431"/>
          </a:xfrm>
          <a:prstGeom prst="rect">
            <a:avLst/>
          </a:prstGeom>
          <a:noFill/>
          <a:ln w="9525">
            <a:noFill/>
            <a:miter lim="800000"/>
            <a:headEnd/>
            <a:tailEnd/>
          </a:ln>
          <a:effectLst/>
        </p:spPr>
      </p:pic>
    </p:spTree>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762000" y="47625"/>
            <a:ext cx="7622739" cy="5514975"/>
          </a:xfrm>
          <a:prstGeom prst="rect">
            <a:avLst/>
          </a:prstGeom>
          <a:noFill/>
          <a:ln w="9525">
            <a:noFill/>
            <a:miter lim="800000"/>
            <a:headEnd/>
            <a:tailEnd/>
          </a:ln>
          <a:effectLst/>
        </p:spPr>
      </p:pic>
    </p:spTree>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1295400" y="0"/>
            <a:ext cx="6619875" cy="4029075"/>
          </a:xfrm>
          <a:prstGeom prst="rect">
            <a:avLst/>
          </a:prstGeom>
          <a:noFill/>
          <a:ln w="9525">
            <a:noFill/>
            <a:miter lim="800000"/>
            <a:headEnd/>
            <a:tailEnd/>
          </a:ln>
          <a:effectLst/>
        </p:spPr>
      </p:pic>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52400" y="457200"/>
            <a:ext cx="8839200" cy="4475873"/>
          </a:xfrm>
          <a:prstGeom prst="rect">
            <a:avLst/>
          </a:prstGeom>
          <a:noFill/>
          <a:ln w="9525">
            <a:noFill/>
            <a:miter lim="800000"/>
            <a:headEnd/>
            <a:tailEnd/>
          </a:ln>
          <a:effectLst/>
        </p:spPr>
      </p:pic>
    </p:spTree>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14400" y="152400"/>
            <a:ext cx="7153275" cy="4486275"/>
          </a:xfrm>
          <a:prstGeom prst="rect">
            <a:avLst/>
          </a:prstGeom>
          <a:noFill/>
          <a:ln w="9525">
            <a:noFill/>
            <a:miter lim="800000"/>
            <a:headEnd/>
            <a:tailEnd/>
          </a:ln>
          <a:effectLst/>
        </p:spPr>
      </p:pic>
    </p:spTree>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033463" y="871538"/>
            <a:ext cx="7077075" cy="5114925"/>
          </a:xfrm>
          <a:prstGeom prst="rect">
            <a:avLst/>
          </a:prstGeom>
          <a:noFill/>
          <a:ln w="9525">
            <a:noFill/>
            <a:miter lim="800000"/>
            <a:headEnd/>
            <a:tailEnd/>
          </a:ln>
          <a:effectLst/>
        </p:spPr>
      </p:pic>
    </p:spTree>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928688" y="685800"/>
            <a:ext cx="7286625" cy="5362575"/>
          </a:xfrm>
          <a:prstGeom prst="rect">
            <a:avLst/>
          </a:prstGeom>
          <a:noFill/>
          <a:ln w="9525">
            <a:noFill/>
            <a:miter lim="800000"/>
            <a:headEnd/>
            <a:tailEnd/>
          </a:ln>
          <a:effectLst/>
        </p:spPr>
      </p:pic>
    </p:spTree>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066799" y="28575"/>
            <a:ext cx="7323303" cy="6372225"/>
          </a:xfrm>
          <a:prstGeom prst="rect">
            <a:avLst/>
          </a:prstGeom>
          <a:noFill/>
          <a:ln w="9525">
            <a:noFill/>
            <a:miter lim="800000"/>
            <a:headEnd/>
            <a:tailEnd/>
          </a:ln>
          <a:effectLst/>
        </p:spPr>
      </p:pic>
    </p:spTree>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76200" y="76200"/>
            <a:ext cx="8970205" cy="5486400"/>
          </a:xfrm>
          <a:prstGeom prst="rect">
            <a:avLst/>
          </a:prstGeom>
          <a:noFill/>
          <a:ln w="9525">
            <a:noFill/>
            <a:miter lim="800000"/>
            <a:headEnd/>
            <a:tailEnd/>
          </a:ln>
          <a:effectLst/>
        </p:spPr>
      </p:pic>
    </p:spTree>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85725" y="76200"/>
            <a:ext cx="8935444" cy="6019800"/>
          </a:xfrm>
          <a:prstGeom prst="rect">
            <a:avLst/>
          </a:prstGeom>
          <a:noFill/>
          <a:ln w="9525">
            <a:noFill/>
            <a:miter lim="800000"/>
            <a:headEnd/>
            <a:tailEnd/>
          </a:ln>
          <a:effectLst/>
        </p:spPr>
      </p:pic>
    </p:spTree>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52400" y="76200"/>
            <a:ext cx="8850226" cy="5715000"/>
          </a:xfrm>
          <a:prstGeom prst="rect">
            <a:avLst/>
          </a:prstGeom>
          <a:noFill/>
          <a:ln w="9525">
            <a:noFill/>
            <a:miter lim="800000"/>
            <a:headEnd/>
            <a:tailEnd/>
          </a:ln>
          <a:effectLst/>
        </p:spPr>
      </p:pic>
    </p:spTree>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28600" y="142875"/>
            <a:ext cx="8529305" cy="5343525"/>
          </a:xfrm>
          <a:prstGeom prst="rect">
            <a:avLst/>
          </a:prstGeom>
          <a:noFill/>
          <a:ln w="9525">
            <a:noFill/>
            <a:miter lim="800000"/>
            <a:headEnd/>
            <a:tailEnd/>
          </a:ln>
          <a:effectLst/>
        </p:spPr>
      </p:pic>
    </p:spTree>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6200" y="152400"/>
            <a:ext cx="9022506" cy="5181600"/>
          </a:xfrm>
          <a:prstGeom prst="rect">
            <a:avLst/>
          </a:prstGeom>
          <a:noFill/>
          <a:ln w="9525">
            <a:noFill/>
            <a:miter lim="800000"/>
            <a:headEnd/>
            <a:tailEnd/>
          </a:ln>
          <a:effectLst/>
        </p:spPr>
      </p:pic>
    </p:spTree>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52400" y="152400"/>
            <a:ext cx="8802882" cy="5334000"/>
          </a:xfrm>
          <a:prstGeom prst="rect">
            <a:avLst/>
          </a:prstGeom>
          <a:noFill/>
          <a:ln w="9525">
            <a:noFill/>
            <a:miter lim="800000"/>
            <a:headEnd/>
            <a:tailEnd/>
          </a:ln>
          <a:effectLst/>
        </p:spPr>
      </p:pic>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52400" y="1143000"/>
            <a:ext cx="8839200" cy="1066800"/>
            <a:chOff x="76200" y="914400"/>
            <a:chExt cx="8839200" cy="1295400"/>
          </a:xfrm>
        </p:grpSpPr>
        <p:sp>
          <p:nvSpPr>
            <p:cNvPr id="4" name="Chevron 3"/>
            <p:cNvSpPr/>
            <p:nvPr/>
          </p:nvSpPr>
          <p:spPr>
            <a:xfrm rot="5400000">
              <a:off x="152400" y="838200"/>
              <a:ext cx="1295400" cy="1447800"/>
            </a:xfrm>
            <a:prstGeom prst="chevron">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 Diagonal Corner Rectangle 4"/>
            <p:cNvSpPr/>
            <p:nvPr/>
          </p:nvSpPr>
          <p:spPr>
            <a:xfrm>
              <a:off x="1600200" y="914400"/>
              <a:ext cx="7315200" cy="1066800"/>
            </a:xfrm>
            <a:prstGeom prst="round2Diag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rPr>
                <a:t>Chemical Examiner Laboratory: </a:t>
              </a:r>
            </a:p>
            <a:p>
              <a:pPr algn="just"/>
              <a:r>
                <a:rPr lang="en-US" sz="2000" b="1" dirty="0">
                  <a:solidFill>
                    <a:schemeClr val="tx1"/>
                  </a:solidFill>
                </a:rPr>
                <a:t>Initially The laboratories were known by this name    </a:t>
              </a:r>
            </a:p>
          </p:txBody>
        </p:sp>
      </p:grpSp>
      <p:grpSp>
        <p:nvGrpSpPr>
          <p:cNvPr id="7" name="Group 6"/>
          <p:cNvGrpSpPr/>
          <p:nvPr/>
        </p:nvGrpSpPr>
        <p:grpSpPr>
          <a:xfrm>
            <a:off x="152400" y="2209800"/>
            <a:ext cx="8839200" cy="914400"/>
            <a:chOff x="76200" y="914400"/>
            <a:chExt cx="8839200" cy="1295400"/>
          </a:xfrm>
        </p:grpSpPr>
        <p:sp>
          <p:nvSpPr>
            <p:cNvPr id="8" name="Chevron 7"/>
            <p:cNvSpPr/>
            <p:nvPr/>
          </p:nvSpPr>
          <p:spPr>
            <a:xfrm rot="5400000">
              <a:off x="152400" y="838200"/>
              <a:ext cx="1295400" cy="1447800"/>
            </a:xfrm>
            <a:prstGeom prst="chevron">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 Diagonal Corner Rectangle 8"/>
            <p:cNvSpPr/>
            <p:nvPr/>
          </p:nvSpPr>
          <p:spPr>
            <a:xfrm>
              <a:off x="1600200" y="914400"/>
              <a:ext cx="7315200" cy="1066800"/>
            </a:xfrm>
            <a:prstGeom prst="round2Diag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rPr>
                <a:t>Central Forensic Science Laboratory (CFSL): </a:t>
              </a:r>
            </a:p>
            <a:p>
              <a:pPr algn="just"/>
              <a:r>
                <a:rPr lang="en-US" b="1" dirty="0">
                  <a:solidFill>
                    <a:schemeClr val="tx1"/>
                  </a:solidFill>
                </a:rPr>
                <a:t>Under the control of DFSS Directorate forensic  Sciences Services , MHA </a:t>
              </a:r>
            </a:p>
          </p:txBody>
        </p:sp>
      </p:grpSp>
      <p:grpSp>
        <p:nvGrpSpPr>
          <p:cNvPr id="10" name="Group 9"/>
          <p:cNvGrpSpPr/>
          <p:nvPr/>
        </p:nvGrpSpPr>
        <p:grpSpPr>
          <a:xfrm>
            <a:off x="152400" y="3124200"/>
            <a:ext cx="8839200" cy="914400"/>
            <a:chOff x="76200" y="914400"/>
            <a:chExt cx="8839200" cy="1295400"/>
          </a:xfrm>
        </p:grpSpPr>
        <p:sp>
          <p:nvSpPr>
            <p:cNvPr id="11" name="Chevron 10"/>
            <p:cNvSpPr/>
            <p:nvPr/>
          </p:nvSpPr>
          <p:spPr>
            <a:xfrm rot="5400000">
              <a:off x="152400" y="838200"/>
              <a:ext cx="1295400" cy="1447800"/>
            </a:xfrm>
            <a:prstGeom prst="chevron">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 Diagonal Corner Rectangle 11"/>
            <p:cNvSpPr/>
            <p:nvPr/>
          </p:nvSpPr>
          <p:spPr>
            <a:xfrm>
              <a:off x="1600200" y="914400"/>
              <a:ext cx="7315200" cy="1066800"/>
            </a:xfrm>
            <a:prstGeom prst="round2Diag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rPr>
                <a:t>State Forensic Science Laboratory (SFSL): </a:t>
              </a:r>
            </a:p>
            <a:p>
              <a:pPr algn="just"/>
              <a:r>
                <a:rPr lang="en-US" b="1" dirty="0">
                  <a:solidFill>
                    <a:schemeClr val="tx1"/>
                  </a:solidFill>
                </a:rPr>
                <a:t>Established at state under the control of CFSL</a:t>
              </a:r>
            </a:p>
          </p:txBody>
        </p:sp>
      </p:grpSp>
      <p:grpSp>
        <p:nvGrpSpPr>
          <p:cNvPr id="13" name="Group 12"/>
          <p:cNvGrpSpPr/>
          <p:nvPr/>
        </p:nvGrpSpPr>
        <p:grpSpPr>
          <a:xfrm>
            <a:off x="152400" y="4038600"/>
            <a:ext cx="8839200" cy="914400"/>
            <a:chOff x="76200" y="914400"/>
            <a:chExt cx="8839200" cy="1295400"/>
          </a:xfrm>
        </p:grpSpPr>
        <p:sp>
          <p:nvSpPr>
            <p:cNvPr id="14" name="Chevron 13"/>
            <p:cNvSpPr/>
            <p:nvPr/>
          </p:nvSpPr>
          <p:spPr>
            <a:xfrm rot="5400000">
              <a:off x="152400" y="838200"/>
              <a:ext cx="1295400" cy="1447800"/>
            </a:xfrm>
            <a:prstGeom prst="chevron">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 Diagonal Corner Rectangle 14"/>
            <p:cNvSpPr/>
            <p:nvPr/>
          </p:nvSpPr>
          <p:spPr>
            <a:xfrm>
              <a:off x="1600200" y="914400"/>
              <a:ext cx="7315200" cy="1066800"/>
            </a:xfrm>
            <a:prstGeom prst="round2Diag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rPr>
                <a:t>Regional Forensic Science Laboratory (RFSL): </a:t>
              </a:r>
            </a:p>
            <a:p>
              <a:pPr algn="just"/>
              <a:r>
                <a:rPr lang="en-US" b="1" dirty="0">
                  <a:solidFill>
                    <a:schemeClr val="tx1"/>
                  </a:solidFill>
                </a:rPr>
                <a:t>Established at the regional or district level under the control of SFSL</a:t>
              </a:r>
              <a:endParaRPr lang="en-US" dirty="0"/>
            </a:p>
          </p:txBody>
        </p:sp>
      </p:grpSp>
      <p:grpSp>
        <p:nvGrpSpPr>
          <p:cNvPr id="16" name="Group 15"/>
          <p:cNvGrpSpPr/>
          <p:nvPr/>
        </p:nvGrpSpPr>
        <p:grpSpPr>
          <a:xfrm>
            <a:off x="152400" y="4953000"/>
            <a:ext cx="8839200" cy="914400"/>
            <a:chOff x="76200" y="914400"/>
            <a:chExt cx="8839200" cy="1295400"/>
          </a:xfrm>
        </p:grpSpPr>
        <p:sp>
          <p:nvSpPr>
            <p:cNvPr id="17" name="Chevron 16"/>
            <p:cNvSpPr/>
            <p:nvPr/>
          </p:nvSpPr>
          <p:spPr>
            <a:xfrm rot="5400000">
              <a:off x="152400" y="838200"/>
              <a:ext cx="1295400" cy="1447800"/>
            </a:xfrm>
            <a:prstGeom prst="chevron">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ound Diagonal Corner Rectangle 17"/>
            <p:cNvSpPr/>
            <p:nvPr/>
          </p:nvSpPr>
          <p:spPr>
            <a:xfrm>
              <a:off x="1600200" y="914400"/>
              <a:ext cx="7315200" cy="1066800"/>
            </a:xfrm>
            <a:prstGeom prst="round2Diag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rPr>
                <a:t>Mobile Forensic Science Laboratory (MFSL): </a:t>
              </a:r>
            </a:p>
            <a:p>
              <a:pPr algn="just"/>
              <a:r>
                <a:rPr lang="en-US" b="1" dirty="0" err="1">
                  <a:solidFill>
                    <a:schemeClr val="tx1"/>
                  </a:solidFill>
                </a:rPr>
                <a:t>MobileVan</a:t>
              </a:r>
              <a:r>
                <a:rPr lang="en-US" b="1" dirty="0">
                  <a:solidFill>
                    <a:schemeClr val="tx1"/>
                  </a:solidFill>
                </a:rPr>
                <a:t> for Rapid analysis of crime scene under control of SFSL or MFSL</a:t>
              </a:r>
              <a:endParaRPr lang="en-US" dirty="0"/>
            </a:p>
          </p:txBody>
        </p:sp>
      </p:grpSp>
      <p:grpSp>
        <p:nvGrpSpPr>
          <p:cNvPr id="19" name="Group 18"/>
          <p:cNvGrpSpPr/>
          <p:nvPr/>
        </p:nvGrpSpPr>
        <p:grpSpPr>
          <a:xfrm>
            <a:off x="152400" y="5867400"/>
            <a:ext cx="8839200" cy="914400"/>
            <a:chOff x="76200" y="914400"/>
            <a:chExt cx="8839200" cy="1295400"/>
          </a:xfrm>
        </p:grpSpPr>
        <p:sp>
          <p:nvSpPr>
            <p:cNvPr id="20" name="Chevron 19"/>
            <p:cNvSpPr/>
            <p:nvPr/>
          </p:nvSpPr>
          <p:spPr>
            <a:xfrm rot="5400000">
              <a:off x="152400" y="838200"/>
              <a:ext cx="1295400" cy="1447800"/>
            </a:xfrm>
            <a:prstGeom prst="chevron">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ound Diagonal Corner Rectangle 20"/>
            <p:cNvSpPr/>
            <p:nvPr/>
          </p:nvSpPr>
          <p:spPr>
            <a:xfrm>
              <a:off x="1600200" y="914400"/>
              <a:ext cx="7315200" cy="1066800"/>
            </a:xfrm>
            <a:prstGeom prst="round2Diag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Government Examiner of Questioned Document (GEQD) for Question Document Examination under CFSL or SFSL  </a:t>
              </a:r>
            </a:p>
          </p:txBody>
        </p:sp>
      </p:grpSp>
      <p:sp>
        <p:nvSpPr>
          <p:cNvPr id="22" name="Rounded Rectangle 21"/>
          <p:cNvSpPr/>
          <p:nvPr/>
        </p:nvSpPr>
        <p:spPr>
          <a:xfrm>
            <a:off x="1600200" y="228600"/>
            <a:ext cx="6781800" cy="6858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rPr>
              <a:t>Forensic Science Laboratories category in India  </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checkerboard(across)">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checkerboard(across)">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47625" y="76200"/>
            <a:ext cx="8943065" cy="5638800"/>
          </a:xfrm>
          <a:prstGeom prst="rect">
            <a:avLst/>
          </a:prstGeom>
          <a:noFill/>
          <a:ln w="9525">
            <a:noFill/>
            <a:miter lim="800000"/>
            <a:headEnd/>
            <a:tailEnd/>
          </a:ln>
          <a:effectLst/>
        </p:spPr>
      </p:pic>
    </p:spTree>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04775" y="76200"/>
            <a:ext cx="8886825" cy="5959400"/>
          </a:xfrm>
          <a:prstGeom prst="rect">
            <a:avLst/>
          </a:prstGeom>
          <a:noFill/>
          <a:ln w="9525">
            <a:noFill/>
            <a:miter lim="800000"/>
            <a:headEnd/>
            <a:tailEnd/>
          </a:ln>
          <a:effectLst/>
        </p:spPr>
      </p:pic>
    </p:spTree>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47638" y="153494"/>
            <a:ext cx="8767762" cy="5409106"/>
          </a:xfrm>
          <a:prstGeom prst="rect">
            <a:avLst/>
          </a:prstGeom>
          <a:noFill/>
          <a:ln w="9525">
            <a:noFill/>
            <a:miter lim="800000"/>
            <a:headEnd/>
            <a:tailEnd/>
          </a:ln>
          <a:effectLst/>
        </p:spPr>
      </p:pic>
      <p:sp>
        <p:nvSpPr>
          <p:cNvPr id="3" name="TextBox 2"/>
          <p:cNvSpPr txBox="1"/>
          <p:nvPr/>
        </p:nvSpPr>
        <p:spPr>
          <a:xfrm>
            <a:off x="1752600" y="6019800"/>
            <a:ext cx="3685881" cy="369332"/>
          </a:xfrm>
          <a:prstGeom prst="rect">
            <a:avLst/>
          </a:prstGeom>
          <a:noFill/>
        </p:spPr>
        <p:txBody>
          <a:bodyPr wrap="none" rtlCol="0">
            <a:spAutoFit/>
          </a:bodyPr>
          <a:lstStyle/>
          <a:p>
            <a:r>
              <a:rPr lang="en-US" dirty="0"/>
              <a:t>Sodium </a:t>
            </a:r>
            <a:r>
              <a:rPr lang="en-US" dirty="0" err="1"/>
              <a:t>Pentathol</a:t>
            </a:r>
            <a:r>
              <a:rPr lang="en-US" dirty="0"/>
              <a:t> and Sodium </a:t>
            </a:r>
            <a:r>
              <a:rPr lang="en-US" dirty="0" err="1"/>
              <a:t>Amitel</a:t>
            </a:r>
            <a:endParaRPr lang="en-US" dirty="0"/>
          </a:p>
        </p:txBody>
      </p:sp>
    </p:spTree>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1437" y="228600"/>
            <a:ext cx="8920163" cy="4032918"/>
            <a:chOff x="71437" y="228600"/>
            <a:chExt cx="8920163" cy="4032918"/>
          </a:xfrm>
        </p:grpSpPr>
        <p:pic>
          <p:nvPicPr>
            <p:cNvPr id="11266" name="Picture 2"/>
            <p:cNvPicPr>
              <a:picLocks noChangeAspect="1" noChangeArrowheads="1"/>
            </p:cNvPicPr>
            <p:nvPr/>
          </p:nvPicPr>
          <p:blipFill>
            <a:blip r:embed="rId2"/>
            <a:srcRect/>
            <a:stretch>
              <a:fillRect/>
            </a:stretch>
          </p:blipFill>
          <p:spPr bwMode="auto">
            <a:xfrm>
              <a:off x="76200" y="228600"/>
              <a:ext cx="8915400" cy="2156552"/>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71437" y="2362200"/>
              <a:ext cx="8920163" cy="1899318"/>
            </a:xfrm>
            <a:prstGeom prst="rect">
              <a:avLst/>
            </a:prstGeom>
            <a:noFill/>
            <a:ln w="9525">
              <a:noFill/>
              <a:miter lim="800000"/>
              <a:headEnd/>
              <a:tailEnd/>
            </a:ln>
            <a:effectLst/>
          </p:spPr>
        </p:pic>
      </p:grpSp>
      <p:sp>
        <p:nvSpPr>
          <p:cNvPr id="5" name="TextBox 4"/>
          <p:cNvSpPr txBox="1"/>
          <p:nvPr/>
        </p:nvSpPr>
        <p:spPr>
          <a:xfrm>
            <a:off x="990600" y="5105400"/>
            <a:ext cx="6270756" cy="369332"/>
          </a:xfrm>
          <a:prstGeom prst="rect">
            <a:avLst/>
          </a:prstGeom>
          <a:noFill/>
        </p:spPr>
        <p:txBody>
          <a:bodyPr wrap="none" rtlCol="0">
            <a:spAutoFit/>
          </a:bodyPr>
          <a:lstStyle/>
          <a:p>
            <a:r>
              <a:rPr lang="en-US" b="1" dirty="0"/>
              <a:t>UFED, .XRF, Mobile forensic, Oxygen, ENCASE, FTK, Mobile Edit</a:t>
            </a:r>
          </a:p>
        </p:txBody>
      </p:sp>
    </p:spTree>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76201" y="228600"/>
            <a:ext cx="8915399" cy="4791568"/>
          </a:xfrm>
          <a:prstGeom prst="rect">
            <a:avLst/>
          </a:prstGeom>
          <a:noFill/>
          <a:ln w="9525">
            <a:noFill/>
            <a:miter lim="800000"/>
            <a:headEnd/>
            <a:tailEnd/>
          </a:ln>
          <a:effectLst/>
        </p:spPr>
      </p:pic>
    </p:spTree>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59276" y="152400"/>
            <a:ext cx="9008524" cy="4681538"/>
          </a:xfrm>
          <a:prstGeom prst="rect">
            <a:avLst/>
          </a:prstGeom>
          <a:noFill/>
          <a:ln w="9525">
            <a:noFill/>
            <a:miter lim="800000"/>
            <a:headEnd/>
            <a:tailEnd/>
          </a:ln>
          <a:effectLst/>
        </p:spPr>
      </p:pic>
    </p:spTree>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52400" y="152400"/>
            <a:ext cx="8762999" cy="4761355"/>
          </a:xfrm>
          <a:prstGeom prst="rect">
            <a:avLst/>
          </a:prstGeom>
          <a:noFill/>
          <a:ln w="9525">
            <a:noFill/>
            <a:miter lim="800000"/>
            <a:headEnd/>
            <a:tailEnd/>
          </a:ln>
          <a:effectLst/>
        </p:spPr>
      </p:pic>
    </p:spTree>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3930115" cy="461665"/>
          </a:xfrm>
          <a:prstGeom prst="rect">
            <a:avLst/>
          </a:prstGeom>
        </p:spPr>
        <p:txBody>
          <a:bodyPr wrap="none">
            <a:spAutoFit/>
          </a:bodyPr>
          <a:lstStyle/>
          <a:p>
            <a:r>
              <a:rPr lang="en-US" sz="2400" b="1" dirty="0">
                <a:latin typeface="Times New Roman" pitchFamily="18" charset="0"/>
                <a:cs typeface="Times New Roman" pitchFamily="18" charset="0"/>
              </a:rPr>
              <a:t>Functions of forensic science</a:t>
            </a:r>
            <a:endParaRPr lang="en-US" sz="2400" b="1" dirty="0"/>
          </a:p>
        </p:txBody>
      </p:sp>
      <p:sp>
        <p:nvSpPr>
          <p:cNvPr id="3" name="Rectangle 2"/>
          <p:cNvSpPr/>
          <p:nvPr/>
        </p:nvSpPr>
        <p:spPr>
          <a:xfrm>
            <a:off x="304800" y="751344"/>
            <a:ext cx="8534400" cy="1323439"/>
          </a:xfrm>
          <a:prstGeom prst="rect">
            <a:avLst/>
          </a:prstGeom>
        </p:spPr>
        <p:txBody>
          <a:bodyPr wrap="square">
            <a:spAutoFit/>
          </a:bodyPr>
          <a:lstStyle/>
          <a:p>
            <a:pPr algn="just"/>
            <a:r>
              <a:rPr lang="en-US" sz="2000" dirty="0"/>
              <a:t>Forensic science is a science that is used to help solve crimes and help give law enforcement an advantage in finding evidence to lead to the correct person who was responsible of the crime. It also helps create the scene for people to know what went on at the crime scenes.</a:t>
            </a:r>
          </a:p>
        </p:txBody>
      </p:sp>
      <p:sp>
        <p:nvSpPr>
          <p:cNvPr id="4" name="Rectangle 3"/>
          <p:cNvSpPr/>
          <p:nvPr/>
        </p:nvSpPr>
        <p:spPr>
          <a:xfrm>
            <a:off x="304800" y="2133600"/>
            <a:ext cx="8610600" cy="1015663"/>
          </a:xfrm>
          <a:prstGeom prst="rect">
            <a:avLst/>
          </a:prstGeom>
        </p:spPr>
        <p:txBody>
          <a:bodyPr wrap="square">
            <a:spAutoFit/>
          </a:bodyPr>
          <a:lstStyle/>
          <a:p>
            <a:pPr algn="just"/>
            <a:r>
              <a:rPr lang="en-US" sz="2000" dirty="0" err="1"/>
              <a:t>Locard's</a:t>
            </a:r>
            <a:r>
              <a:rPr lang="en-US" sz="2000" dirty="0"/>
              <a:t> Exchange Principle can be considered one of the basic concepts in Forensic Science because it reveals the main aspect of how forensic science work which is “every contact leaves it trace”. </a:t>
            </a:r>
          </a:p>
        </p:txBody>
      </p:sp>
      <p:sp>
        <p:nvSpPr>
          <p:cNvPr id="5" name="Rectangle 4"/>
          <p:cNvSpPr/>
          <p:nvPr/>
        </p:nvSpPr>
        <p:spPr>
          <a:xfrm>
            <a:off x="228600" y="3200400"/>
            <a:ext cx="8686800" cy="1015663"/>
          </a:xfrm>
          <a:prstGeom prst="rect">
            <a:avLst/>
          </a:prstGeom>
        </p:spPr>
        <p:txBody>
          <a:bodyPr wrap="square">
            <a:spAutoFit/>
          </a:bodyPr>
          <a:lstStyle/>
          <a:p>
            <a:pPr algn="just"/>
            <a:r>
              <a:rPr lang="en-US" sz="2000" dirty="0"/>
              <a:t>The significances of this is that everything at the crime since can either give links to the victim or give clues to the suspect, meanwhile it also shows how the victims can be connected to the suspect.</a:t>
            </a:r>
          </a:p>
        </p:txBody>
      </p:sp>
      <p:sp>
        <p:nvSpPr>
          <p:cNvPr id="6" name="Rectangle 5"/>
          <p:cNvSpPr/>
          <p:nvPr/>
        </p:nvSpPr>
        <p:spPr>
          <a:xfrm>
            <a:off x="76200" y="4390072"/>
            <a:ext cx="8915400" cy="1938992"/>
          </a:xfrm>
          <a:prstGeom prst="rect">
            <a:avLst/>
          </a:prstGeom>
        </p:spPr>
        <p:txBody>
          <a:bodyPr wrap="square">
            <a:spAutoFit/>
          </a:bodyPr>
          <a:lstStyle/>
          <a:p>
            <a:pPr algn="just"/>
            <a:r>
              <a:rPr lang="en-US" sz="2000" dirty="0"/>
              <a:t>By doing so, it allows forensic scientist to gather physical evidences to help them and other law informants to understand exactly who, what, when, how, and maybe even why a certain crime was committed. Another function of a forensic scientist is to actually analyze and maybe even experiment on physical evidences, to determine exactly what physical evidences something is or maybe pieces together significant information.</a:t>
            </a:r>
          </a:p>
        </p:txBody>
      </p:sp>
    </p:spTree>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1828800" y="457200"/>
            <a:ext cx="5181600" cy="5181600"/>
          </a:xfrm>
          <a:prstGeom prst="rect">
            <a:avLst/>
          </a:prstGeom>
          <a:noFill/>
          <a:ln w="9525">
            <a:noFill/>
            <a:miter lim="800000"/>
            <a:headEnd/>
            <a:tailEnd/>
          </a:ln>
          <a:effectLst/>
        </p:spPr>
      </p:pic>
    </p:spTree>
  </p:cSld>
  <p:clrMapOvr>
    <a:masterClrMapping/>
  </p:clrMapOvr>
  <p:transition>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84713"/>
            <a:ext cx="8991600" cy="2246769"/>
          </a:xfrm>
          <a:prstGeom prst="rect">
            <a:avLst/>
          </a:prstGeom>
        </p:spPr>
        <p:txBody>
          <a:bodyPr wrap="square">
            <a:spAutoFit/>
          </a:bodyPr>
          <a:lstStyle/>
          <a:p>
            <a:pPr algn="just"/>
            <a:r>
              <a:rPr lang="en-US" sz="2000" b="1" dirty="0">
                <a:latin typeface="Times New Roman" pitchFamily="18" charset="0"/>
                <a:cs typeface="Times New Roman" pitchFamily="18" charset="0"/>
              </a:rPr>
              <a:t>Principles Of Forensic Science</a:t>
            </a:r>
          </a:p>
          <a:p>
            <a:pPr algn="just"/>
            <a:r>
              <a:rPr lang="en-US" sz="2000" dirty="0">
                <a:latin typeface="Times New Roman" pitchFamily="18" charset="0"/>
                <a:cs typeface="Times New Roman" pitchFamily="18" charset="0"/>
              </a:rPr>
              <a:t>The principles of forensic science guide the disciplines and methodologies of science in </a:t>
            </a:r>
            <a:r>
              <a:rPr lang="en-US" sz="2000" dirty="0" err="1">
                <a:latin typeface="Times New Roman" pitchFamily="18" charset="0"/>
                <a:cs typeface="Times New Roman" pitchFamily="18" charset="0"/>
              </a:rPr>
              <a:t>analysing</a:t>
            </a:r>
            <a:r>
              <a:rPr lang="en-US" sz="2000" dirty="0">
                <a:latin typeface="Times New Roman" pitchFamily="18" charset="0"/>
                <a:cs typeface="Times New Roman" pitchFamily="18" charset="0"/>
              </a:rPr>
              <a:t> the evidence to answer certain questions. These principles of forensic science have an impact upon criminal proceedings which start from the point of investigation upon the occurrence of a crime till the conviction of the accused in the court of law. The principles of forensic science which are significant in criminal proceedings are as follows:</a:t>
            </a:r>
          </a:p>
        </p:txBody>
      </p:sp>
      <p:sp>
        <p:nvSpPr>
          <p:cNvPr id="4" name="Rectangle 3"/>
          <p:cNvSpPr/>
          <p:nvPr/>
        </p:nvSpPr>
        <p:spPr>
          <a:xfrm>
            <a:off x="152400" y="2362200"/>
            <a:ext cx="8991600" cy="1938992"/>
          </a:xfrm>
          <a:prstGeom prst="rect">
            <a:avLst/>
          </a:prstGeom>
        </p:spPr>
        <p:txBody>
          <a:bodyPr wrap="square">
            <a:spAutoFit/>
          </a:bodyPr>
          <a:lstStyle/>
          <a:p>
            <a:pPr algn="just"/>
            <a:r>
              <a:rPr lang="en-US" sz="2000" b="1" dirty="0" err="1">
                <a:latin typeface="Times New Roman" pitchFamily="18" charset="0"/>
                <a:cs typeface="Times New Roman" pitchFamily="18" charset="0"/>
              </a:rPr>
              <a:t>Locards</a:t>
            </a:r>
            <a:r>
              <a:rPr lang="en-US" sz="2000" b="1" dirty="0">
                <a:latin typeface="Times New Roman" pitchFamily="18" charset="0"/>
                <a:cs typeface="Times New Roman" pitchFamily="18" charset="0"/>
              </a:rPr>
              <a:t> Principle:</a:t>
            </a:r>
            <a:r>
              <a:rPr lang="en-US" sz="2000" dirty="0">
                <a:latin typeface="Times New Roman" pitchFamily="18" charset="0"/>
                <a:cs typeface="Times New Roman" pitchFamily="18" charset="0"/>
              </a:rPr>
              <a:t> Sir Adman </a:t>
            </a:r>
            <a:r>
              <a:rPr lang="en-US" sz="2000" dirty="0" err="1">
                <a:latin typeface="Times New Roman" pitchFamily="18" charset="0"/>
                <a:cs typeface="Times New Roman" pitchFamily="18" charset="0"/>
              </a:rPr>
              <a:t>Locardo</a:t>
            </a:r>
            <a:r>
              <a:rPr lang="en-US" sz="2000" dirty="0">
                <a:latin typeface="Times New Roman" pitchFamily="18" charset="0"/>
                <a:cs typeface="Times New Roman" pitchFamily="18" charset="0"/>
              </a:rPr>
              <a:t>, a pioneer in criminology and forensic science, gave the basic principle of forensic science every contact leaves a trace. This principle holds that the perpetrator of a crime will bring something into the crime scene and leave with something from it. This principle is associated with the trace evidence collection at the crime scene</a:t>
            </a:r>
          </a:p>
          <a:p>
            <a:pPr algn="just"/>
            <a:r>
              <a:rPr lang="en-US" sz="2000" dirty="0">
                <a:latin typeface="Times New Roman" pitchFamily="18" charset="0"/>
                <a:cs typeface="Times New Roman" pitchFamily="18" charset="0"/>
              </a:rPr>
              <a:t>When Two Objects come in Contact there is always exchange of materials.</a:t>
            </a:r>
          </a:p>
        </p:txBody>
      </p:sp>
      <p:sp>
        <p:nvSpPr>
          <p:cNvPr id="9" name="Rectangle 8"/>
          <p:cNvSpPr/>
          <p:nvPr/>
        </p:nvSpPr>
        <p:spPr>
          <a:xfrm>
            <a:off x="228600" y="4343400"/>
            <a:ext cx="7772400" cy="369332"/>
          </a:xfrm>
          <a:prstGeom prst="rect">
            <a:avLst/>
          </a:prstGeom>
        </p:spPr>
        <p:txBody>
          <a:bodyPr wrap="square">
            <a:spAutoFit/>
          </a:bodyPr>
          <a:lstStyle/>
          <a:p>
            <a:r>
              <a:rPr lang="en-US" b="1" dirty="0"/>
              <a:t>Dr Edmond </a:t>
            </a:r>
            <a:r>
              <a:rPr lang="en-US" b="1" dirty="0" err="1"/>
              <a:t>Locard</a:t>
            </a:r>
            <a:r>
              <a:rPr lang="en-US" b="1" dirty="0"/>
              <a:t> (1877–1966), a criminologist.</a:t>
            </a:r>
          </a:p>
        </p:txBody>
      </p:sp>
      <p:pic>
        <p:nvPicPr>
          <p:cNvPr id="10" name="Picture 2" descr="Everything About the Locard's Exchange Principle in Forensic ..."/>
          <p:cNvPicPr>
            <a:picLocks noChangeAspect="1" noChangeArrowheads="1"/>
          </p:cNvPicPr>
          <p:nvPr/>
        </p:nvPicPr>
        <p:blipFill>
          <a:blip r:embed="rId2" cstate="print"/>
          <a:srcRect/>
          <a:stretch>
            <a:fillRect/>
          </a:stretch>
        </p:blipFill>
        <p:spPr bwMode="auto">
          <a:xfrm>
            <a:off x="304800" y="4876800"/>
            <a:ext cx="2926080" cy="1828800"/>
          </a:xfrm>
          <a:prstGeom prst="rect">
            <a:avLst/>
          </a:prstGeom>
          <a:noFill/>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par>
                                <p:cTn id="18" presetID="5"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10D296-ED30-E469-9D3D-4FA885D31CE7}"/>
              </a:ext>
            </a:extLst>
          </p:cNvPr>
          <p:cNvSpPr txBox="1"/>
          <p:nvPr/>
        </p:nvSpPr>
        <p:spPr>
          <a:xfrm>
            <a:off x="228600" y="152400"/>
            <a:ext cx="4572000" cy="369332"/>
          </a:xfrm>
          <a:prstGeom prst="rect">
            <a:avLst/>
          </a:prstGeom>
          <a:noFill/>
        </p:spPr>
        <p:txBody>
          <a:bodyPr wrap="square">
            <a:spAutoFit/>
          </a:bodyPr>
          <a:lstStyle/>
          <a:p>
            <a:r>
              <a:rPr lang="en-IN" dirty="0"/>
              <a:t>forum</a:t>
            </a:r>
          </a:p>
        </p:txBody>
      </p:sp>
      <p:sp>
        <p:nvSpPr>
          <p:cNvPr id="9" name="TextBox 8">
            <a:extLst>
              <a:ext uri="{FF2B5EF4-FFF2-40B4-BE49-F238E27FC236}">
                <a16:creationId xmlns:a16="http://schemas.microsoft.com/office/drawing/2014/main" id="{13B08F20-749B-C820-A314-8BAFA0901183}"/>
              </a:ext>
            </a:extLst>
          </p:cNvPr>
          <p:cNvSpPr txBox="1"/>
          <p:nvPr/>
        </p:nvSpPr>
        <p:spPr>
          <a:xfrm>
            <a:off x="152400" y="521732"/>
            <a:ext cx="8763000" cy="923330"/>
          </a:xfrm>
          <a:prstGeom prst="rect">
            <a:avLst/>
          </a:prstGeom>
          <a:noFill/>
        </p:spPr>
        <p:txBody>
          <a:bodyPr wrap="square">
            <a:spAutoFit/>
          </a:bodyPr>
          <a:lstStyle/>
          <a:p>
            <a:r>
              <a:rPr lang="en-US" dirty="0"/>
              <a:t>mid-15c., "place of assembly in ancient Rome," from Latin forum "marketplace, open space, public place," apparently akin to </a:t>
            </a:r>
            <a:r>
              <a:rPr lang="en-US" dirty="0" err="1"/>
              <a:t>foris</a:t>
            </a:r>
            <a:r>
              <a:rPr lang="en-US" dirty="0"/>
              <a:t>, </a:t>
            </a:r>
            <a:r>
              <a:rPr lang="en-US" dirty="0" err="1"/>
              <a:t>foras</a:t>
            </a:r>
            <a:r>
              <a:rPr lang="en-US" dirty="0"/>
              <a:t> "out of doors, outside," from PIE root *</a:t>
            </a:r>
            <a:r>
              <a:rPr lang="en-US" dirty="0" err="1"/>
              <a:t>dhwer</a:t>
            </a:r>
            <a:r>
              <a:rPr lang="en-US" dirty="0"/>
              <a:t>- "door, doorway." Sense of "assembly, place for public discussion" first recorded 1680s.</a:t>
            </a:r>
            <a:endParaRPr lang="en-IN" dirty="0"/>
          </a:p>
        </p:txBody>
      </p:sp>
      <p:sp>
        <p:nvSpPr>
          <p:cNvPr id="13" name="TextBox 12">
            <a:extLst>
              <a:ext uri="{FF2B5EF4-FFF2-40B4-BE49-F238E27FC236}">
                <a16:creationId xmlns:a16="http://schemas.microsoft.com/office/drawing/2014/main" id="{DB83DC7F-E34B-8180-4073-BA8AC49E2DDA}"/>
              </a:ext>
            </a:extLst>
          </p:cNvPr>
          <p:cNvSpPr txBox="1"/>
          <p:nvPr/>
        </p:nvSpPr>
        <p:spPr>
          <a:xfrm>
            <a:off x="234462" y="1445062"/>
            <a:ext cx="8528538" cy="646331"/>
          </a:xfrm>
          <a:prstGeom prst="rect">
            <a:avLst/>
          </a:prstGeom>
          <a:noFill/>
        </p:spPr>
        <p:txBody>
          <a:bodyPr wrap="square">
            <a:spAutoFit/>
          </a:bodyPr>
          <a:lstStyle/>
          <a:p>
            <a:r>
              <a:rPr lang="en-US" dirty="0"/>
              <a:t>forensics plural in form but singular or plural in construction : the art or study of argumentative discourse</a:t>
            </a:r>
            <a:endParaRPr lang="en-IN" dirty="0"/>
          </a:p>
        </p:txBody>
      </p:sp>
    </p:spTree>
    <p:extLst>
      <p:ext uri="{BB962C8B-B14F-4D97-AF65-F5344CB8AC3E}">
        <p14:creationId xmlns:p14="http://schemas.microsoft.com/office/powerpoint/2010/main" val="560176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228600"/>
            <a:ext cx="8991600" cy="1323439"/>
          </a:xfrm>
          <a:prstGeom prst="rect">
            <a:avLst/>
          </a:prstGeom>
        </p:spPr>
        <p:txBody>
          <a:bodyPr wrap="square">
            <a:spAutoFit/>
          </a:bodyPr>
          <a:lstStyle/>
          <a:p>
            <a:pPr algn="just"/>
            <a:r>
              <a:rPr lang="en-US" sz="2000" b="1" dirty="0">
                <a:latin typeface="Times New Roman" pitchFamily="18" charset="0"/>
                <a:cs typeface="Times New Roman" pitchFamily="18" charset="0"/>
              </a:rPr>
              <a:t>Law of individuality:</a:t>
            </a:r>
            <a:r>
              <a:rPr lang="en-US" sz="2000" dirty="0">
                <a:latin typeface="Times New Roman" pitchFamily="18" charset="0"/>
                <a:cs typeface="Times New Roman" pitchFamily="18" charset="0"/>
              </a:rPr>
              <a:t> Every object individual, natural or manmade, has a distinct quality or characteristic which is not duplicated in any other form or Object. </a:t>
            </a:r>
          </a:p>
          <a:p>
            <a:pPr algn="just"/>
            <a:r>
              <a:rPr lang="en-US" sz="2000" dirty="0">
                <a:latin typeface="Times New Roman" pitchFamily="18" charset="0"/>
                <a:cs typeface="Times New Roman" pitchFamily="18" charset="0"/>
              </a:rPr>
              <a:t>The most distinctive character associated with law of individuality is fingerprints which has a </a:t>
            </a:r>
            <a:r>
              <a:rPr lang="en-US" sz="2000" dirty="0" err="1">
                <a:latin typeface="Times New Roman" pitchFamily="18" charset="0"/>
                <a:cs typeface="Times New Roman" pitchFamily="18" charset="0"/>
              </a:rPr>
              <a:t>judgemental</a:t>
            </a:r>
            <a:r>
              <a:rPr lang="en-US" sz="2000" dirty="0">
                <a:latin typeface="Times New Roman" pitchFamily="18" charset="0"/>
                <a:cs typeface="Times New Roman" pitchFamily="18" charset="0"/>
              </a:rPr>
              <a:t> role in forensic science.</a:t>
            </a:r>
          </a:p>
        </p:txBody>
      </p:sp>
      <p:pic>
        <p:nvPicPr>
          <p:cNvPr id="1028" name="Picture 4" descr="Introduction to Forensic Science: Importance of Forensic Science in Law-  Examrace"/>
          <p:cNvPicPr>
            <a:picLocks noChangeAspect="1" noChangeArrowheads="1"/>
          </p:cNvPicPr>
          <p:nvPr/>
        </p:nvPicPr>
        <p:blipFill>
          <a:blip r:embed="rId2"/>
          <a:srcRect/>
          <a:stretch>
            <a:fillRect/>
          </a:stretch>
        </p:blipFill>
        <p:spPr bwMode="auto">
          <a:xfrm>
            <a:off x="228600" y="1752600"/>
            <a:ext cx="3581400" cy="2390775"/>
          </a:xfrm>
          <a:prstGeom prst="rect">
            <a:avLst/>
          </a:prstGeom>
          <a:noFill/>
        </p:spPr>
      </p:pic>
      <p:pic>
        <p:nvPicPr>
          <p:cNvPr id="1030" name="Picture 6" descr="Introduction to Forensic Science: Importance of Forensic Science in Law-  Examrace"/>
          <p:cNvPicPr>
            <a:picLocks noChangeAspect="1" noChangeArrowheads="1"/>
          </p:cNvPicPr>
          <p:nvPr/>
        </p:nvPicPr>
        <p:blipFill>
          <a:blip r:embed="rId3"/>
          <a:srcRect/>
          <a:stretch>
            <a:fillRect/>
          </a:stretch>
        </p:blipFill>
        <p:spPr bwMode="auto">
          <a:xfrm>
            <a:off x="3886200" y="1752600"/>
            <a:ext cx="3367087" cy="2362200"/>
          </a:xfrm>
          <a:prstGeom prst="rect">
            <a:avLst/>
          </a:prstGeom>
          <a:noFill/>
        </p:spPr>
      </p:pic>
      <p:pic>
        <p:nvPicPr>
          <p:cNvPr id="1032" name="Picture 8" descr="The Crime Scene. - ppt video online download"/>
          <p:cNvPicPr>
            <a:picLocks noChangeAspect="1" noChangeArrowheads="1"/>
          </p:cNvPicPr>
          <p:nvPr/>
        </p:nvPicPr>
        <p:blipFill>
          <a:blip r:embed="rId4"/>
          <a:srcRect/>
          <a:stretch>
            <a:fillRect/>
          </a:stretch>
        </p:blipFill>
        <p:spPr bwMode="auto">
          <a:xfrm>
            <a:off x="7253287" y="3505200"/>
            <a:ext cx="7188200" cy="5391150"/>
          </a:xfrm>
          <a:prstGeom prst="rect">
            <a:avLst/>
          </a:prstGeom>
          <a:noFill/>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box(in)">
                                      <p:cBhvr>
                                        <p:cTn id="12" dur="500"/>
                                        <p:tgtEl>
                                          <p:spTgt spid="1028"/>
                                        </p:tgtEl>
                                      </p:cBhvr>
                                    </p:animEffect>
                                  </p:childTnLst>
                                </p:cTn>
                              </p:par>
                              <p:par>
                                <p:cTn id="13" presetID="4" presetClass="entr" presetSubtype="16"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box(in)">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032"/>
                                        </p:tgtEl>
                                        <p:attrNameLst>
                                          <p:attrName>style.visibility</p:attrName>
                                        </p:attrNameLst>
                                      </p:cBhvr>
                                      <p:to>
                                        <p:strVal val="visible"/>
                                      </p:to>
                                    </p:set>
                                    <p:animEffect transition="in" filter="box(in)">
                                      <p:cBhvr>
                                        <p:cTn id="20"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84713"/>
            <a:ext cx="8991600" cy="1015663"/>
          </a:xfrm>
          <a:prstGeom prst="rect">
            <a:avLst/>
          </a:prstGeom>
        </p:spPr>
        <p:txBody>
          <a:bodyPr wrap="square">
            <a:spAutoFit/>
          </a:bodyPr>
          <a:lstStyle/>
          <a:p>
            <a:r>
              <a:rPr lang="en-US" sz="2000" b="1" dirty="0">
                <a:latin typeface="Times New Roman" pitchFamily="18" charset="0"/>
                <a:cs typeface="Times New Roman" pitchFamily="18" charset="0"/>
              </a:rPr>
              <a:t>Law of exchange:</a:t>
            </a:r>
            <a:r>
              <a:rPr lang="en-US" sz="2000" dirty="0">
                <a:latin typeface="Times New Roman" pitchFamily="18" charset="0"/>
                <a:cs typeface="Times New Roman" pitchFamily="18" charset="0"/>
              </a:rPr>
              <a:t> Law of exchange states that when a criminal or his instrument comes in contact with the victim or the objects surrounding him he leaves some trace behind so that these traces are helpful for investigation purposes.</a:t>
            </a:r>
          </a:p>
        </p:txBody>
      </p:sp>
      <p:sp>
        <p:nvSpPr>
          <p:cNvPr id="4" name="Rectangle 3"/>
          <p:cNvSpPr/>
          <p:nvPr/>
        </p:nvSpPr>
        <p:spPr>
          <a:xfrm>
            <a:off x="76200" y="1143000"/>
            <a:ext cx="8991600" cy="1015663"/>
          </a:xfrm>
          <a:prstGeom prst="rect">
            <a:avLst/>
          </a:prstGeom>
        </p:spPr>
        <p:txBody>
          <a:bodyPr wrap="square">
            <a:spAutoFit/>
          </a:bodyPr>
          <a:lstStyle/>
          <a:p>
            <a:r>
              <a:rPr lang="en-US" sz="2000" b="1" dirty="0">
                <a:latin typeface="Times New Roman" pitchFamily="18" charset="0"/>
                <a:cs typeface="Times New Roman" pitchFamily="18" charset="0"/>
              </a:rPr>
              <a:t>Law of progressive change:</a:t>
            </a:r>
            <a:r>
              <a:rPr lang="en-US" sz="2000" dirty="0">
                <a:latin typeface="Times New Roman" pitchFamily="18" charset="0"/>
                <a:cs typeface="Times New Roman" pitchFamily="18" charset="0"/>
              </a:rPr>
              <a:t> It states that everything changes with the passage of time and its impact on criminal investigation is immense because the crime scene and the criminal undergo changes and sometimes become unrecognizable.</a:t>
            </a:r>
          </a:p>
        </p:txBody>
      </p:sp>
      <p:sp>
        <p:nvSpPr>
          <p:cNvPr id="5" name="Rectangle 4"/>
          <p:cNvSpPr/>
          <p:nvPr/>
        </p:nvSpPr>
        <p:spPr>
          <a:xfrm>
            <a:off x="76200" y="2209800"/>
            <a:ext cx="8991600" cy="707886"/>
          </a:xfrm>
          <a:prstGeom prst="rect">
            <a:avLst/>
          </a:prstGeom>
        </p:spPr>
        <p:txBody>
          <a:bodyPr wrap="square">
            <a:spAutoFit/>
          </a:bodyPr>
          <a:lstStyle/>
          <a:p>
            <a:r>
              <a:rPr lang="en-US" sz="2000" b="1" dirty="0">
                <a:latin typeface="Times New Roman" pitchFamily="18" charset="0"/>
                <a:cs typeface="Times New Roman" pitchFamily="18" charset="0"/>
              </a:rPr>
              <a:t>Law of comparison: </a:t>
            </a:r>
            <a:r>
              <a:rPr lang="en-US" sz="2000" dirty="0">
                <a:latin typeface="Times New Roman" pitchFamily="18" charset="0"/>
                <a:cs typeface="Times New Roman" pitchFamily="18" charset="0"/>
              </a:rPr>
              <a:t>This principle compares only the people with similar likes whereas people having dissimilar likes are not compared.</a:t>
            </a:r>
          </a:p>
        </p:txBody>
      </p:sp>
      <p:sp>
        <p:nvSpPr>
          <p:cNvPr id="6" name="Rectangle 5"/>
          <p:cNvSpPr/>
          <p:nvPr/>
        </p:nvSpPr>
        <p:spPr>
          <a:xfrm>
            <a:off x="152400" y="2971800"/>
            <a:ext cx="8991600" cy="1015663"/>
          </a:xfrm>
          <a:prstGeom prst="rect">
            <a:avLst/>
          </a:prstGeom>
        </p:spPr>
        <p:txBody>
          <a:bodyPr wrap="square">
            <a:spAutoFit/>
          </a:bodyPr>
          <a:lstStyle/>
          <a:p>
            <a:r>
              <a:rPr lang="en-US" sz="2000" b="1" dirty="0">
                <a:latin typeface="Times New Roman" pitchFamily="18" charset="0"/>
                <a:cs typeface="Times New Roman" pitchFamily="18" charset="0"/>
              </a:rPr>
              <a:t>Law of analysis: </a:t>
            </a:r>
            <a:r>
              <a:rPr lang="en-US" sz="2000" dirty="0">
                <a:latin typeface="Times New Roman" pitchFamily="18" charset="0"/>
                <a:cs typeface="Times New Roman" pitchFamily="18" charset="0"/>
              </a:rPr>
              <a:t>It means collection of the correct samples and their preservation for better analysis. The evidences have to be preserved in the prescribed manner to avoid tampering and destruction.</a:t>
            </a:r>
          </a:p>
        </p:txBody>
      </p:sp>
      <p:sp>
        <p:nvSpPr>
          <p:cNvPr id="7" name="Rectangle 6"/>
          <p:cNvSpPr/>
          <p:nvPr/>
        </p:nvSpPr>
        <p:spPr>
          <a:xfrm>
            <a:off x="152400" y="4114800"/>
            <a:ext cx="8991600" cy="707886"/>
          </a:xfrm>
          <a:prstGeom prst="rect">
            <a:avLst/>
          </a:prstGeom>
        </p:spPr>
        <p:txBody>
          <a:bodyPr wrap="square">
            <a:spAutoFit/>
          </a:bodyPr>
          <a:lstStyle/>
          <a:p>
            <a:r>
              <a:rPr lang="en-US" sz="2000" b="1" dirty="0">
                <a:latin typeface="Times New Roman" pitchFamily="18" charset="0"/>
                <a:cs typeface="Times New Roman" pitchFamily="18" charset="0"/>
              </a:rPr>
              <a:t>Law of probability:</a:t>
            </a:r>
            <a:r>
              <a:rPr lang="en-US" sz="2000" dirty="0">
                <a:latin typeface="Times New Roman" pitchFamily="18" charset="0"/>
                <a:cs typeface="Times New Roman" pitchFamily="18" charset="0"/>
              </a:rPr>
              <a:t> All the identifications and identities are sometimes consciously and unconsciously correct based on circumstances.</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84713"/>
            <a:ext cx="8991600" cy="2554545"/>
          </a:xfrm>
          <a:prstGeom prst="rect">
            <a:avLst/>
          </a:prstGeom>
        </p:spPr>
        <p:txBody>
          <a:bodyPr wrap="square">
            <a:spAutoFit/>
          </a:bodyPr>
          <a:lstStyle/>
          <a:p>
            <a:r>
              <a:rPr lang="en-US" sz="2000" b="1" dirty="0">
                <a:latin typeface="Times New Roman" pitchFamily="18" charset="0"/>
                <a:cs typeface="Times New Roman" pitchFamily="18" charset="0"/>
              </a:rPr>
              <a:t>Law of circumstantial facts:</a:t>
            </a:r>
            <a:r>
              <a:rPr lang="en-US" sz="2000" dirty="0">
                <a:latin typeface="Times New Roman" pitchFamily="18" charset="0"/>
                <a:cs typeface="Times New Roman" pitchFamily="18" charset="0"/>
              </a:rPr>
              <a:t> Facts never lie but men can lie. Facts cannot be wrong, it cannot lie, it cannot be wholly absent. Therefore the importance of circumstantial facts is good for oral evidence.</a:t>
            </a:r>
          </a:p>
          <a:p>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Thus Forensic Science is that scientific discipline which is directed to the recognition, identification, individualization and evaluation of physical evidence by the application of the principles and methods of natural sciences for the purposes of administration of criminal justice.</a:t>
            </a:r>
          </a:p>
        </p:txBody>
      </p:sp>
    </p:spTree>
  </p:cSld>
  <p:clrMapOvr>
    <a:masterClrMapping/>
  </p:clrMapOvr>
  <p:transition>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52399" y="152400"/>
            <a:ext cx="8723495" cy="5486400"/>
          </a:xfrm>
          <a:prstGeom prst="rect">
            <a:avLst/>
          </a:prstGeom>
          <a:noFill/>
          <a:ln w="9525">
            <a:noFill/>
            <a:miter lim="800000"/>
            <a:headEnd/>
            <a:tailEnd/>
          </a:ln>
          <a:effectLst/>
        </p:spPr>
      </p:pic>
    </p:spTree>
  </p:cSld>
  <p:clrMapOvr>
    <a:masterClrMapping/>
  </p:clrMapOvr>
  <p:transition>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152400" y="228600"/>
            <a:ext cx="8729407" cy="5334000"/>
          </a:xfrm>
          <a:prstGeom prst="rect">
            <a:avLst/>
          </a:prstGeom>
          <a:noFill/>
          <a:ln w="9525">
            <a:noFill/>
            <a:miter lim="800000"/>
            <a:headEnd/>
            <a:tailEnd/>
          </a:ln>
          <a:effectLst/>
        </p:spPr>
      </p:pic>
    </p:spTree>
  </p:cSld>
  <p:clrMapOvr>
    <a:masterClrMapping/>
  </p:clrMapOvr>
  <p:transition>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152399" y="85724"/>
            <a:ext cx="8868401" cy="5781675"/>
          </a:xfrm>
          <a:prstGeom prst="rect">
            <a:avLst/>
          </a:prstGeom>
          <a:noFill/>
          <a:ln w="9525">
            <a:noFill/>
            <a:miter lim="800000"/>
            <a:headEnd/>
            <a:tailEnd/>
          </a:ln>
          <a:effectLst/>
        </p:spPr>
      </p:pic>
    </p:spTree>
  </p:cSld>
  <p:clrMapOvr>
    <a:masterClrMapping/>
  </p:clrMapOvr>
  <p:transition>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152401" y="152400"/>
            <a:ext cx="8883994" cy="5410200"/>
          </a:xfrm>
          <a:prstGeom prst="rect">
            <a:avLst/>
          </a:prstGeom>
          <a:noFill/>
          <a:ln w="9525">
            <a:noFill/>
            <a:miter lim="800000"/>
            <a:headEnd/>
            <a:tailEnd/>
          </a:ln>
          <a:effectLst/>
        </p:spPr>
      </p:pic>
    </p:spTree>
  </p:cSld>
  <p:clrMapOvr>
    <a:masterClrMapping/>
  </p:clrMapOvr>
  <p:transition>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152400" y="152400"/>
            <a:ext cx="8689854" cy="5638800"/>
          </a:xfrm>
          <a:prstGeom prst="rect">
            <a:avLst/>
          </a:prstGeom>
          <a:noFill/>
          <a:ln w="9525">
            <a:noFill/>
            <a:miter lim="800000"/>
            <a:headEnd/>
            <a:tailEnd/>
          </a:ln>
          <a:effectLst/>
        </p:spPr>
      </p:pic>
    </p:spTree>
  </p:cSld>
  <p:clrMapOvr>
    <a:masterClrMapping/>
  </p:clrMapOvr>
  <p:transition>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152400" y="304800"/>
            <a:ext cx="8578367" cy="5715000"/>
          </a:xfrm>
          <a:prstGeom prst="rect">
            <a:avLst/>
          </a:prstGeom>
          <a:noFill/>
          <a:ln w="9525">
            <a:noFill/>
            <a:miter lim="800000"/>
            <a:headEnd/>
            <a:tailEnd/>
          </a:ln>
          <a:effectLst/>
        </p:spPr>
      </p:pic>
    </p:spTree>
  </p:cSld>
  <p:clrMapOvr>
    <a:masterClrMapping/>
  </p:clrMapOvr>
  <p:transition>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304800" y="152400"/>
            <a:ext cx="8679440" cy="5638800"/>
          </a:xfrm>
          <a:prstGeom prst="rect">
            <a:avLst/>
          </a:prstGeom>
          <a:noFill/>
          <a:ln w="9525">
            <a:noFill/>
            <a:miter lim="800000"/>
            <a:headEnd/>
            <a:tailEnd/>
          </a:ln>
          <a:effectLst/>
        </p:spPr>
      </p:pic>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609600" y="152400"/>
            <a:ext cx="7818200" cy="6400800"/>
          </a:xfrm>
          <a:prstGeom prst="rect">
            <a:avLst/>
          </a:prstGeom>
          <a:noFill/>
          <a:ln w="9525">
            <a:noFill/>
            <a:miter lim="800000"/>
            <a:headEnd/>
            <a:tailEnd/>
          </a:ln>
          <a:effectLst/>
        </p:spPr>
      </p:pic>
    </p:spTree>
  </p:cSld>
  <p:clrMapOvr>
    <a:masterClrMapping/>
  </p:clrMapOvr>
  <p:transition>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p. 1 Introduction to Forensic Science - ppt download"/>
          <p:cNvPicPr>
            <a:picLocks noChangeAspect="1" noChangeArrowheads="1"/>
          </p:cNvPicPr>
          <p:nvPr/>
        </p:nvPicPr>
        <p:blipFill>
          <a:blip r:embed="rId2"/>
          <a:srcRect/>
          <a:stretch>
            <a:fillRect/>
          </a:stretch>
        </p:blipFill>
        <p:spPr bwMode="auto">
          <a:xfrm>
            <a:off x="304800" y="228600"/>
            <a:ext cx="8534400" cy="6400800"/>
          </a:xfrm>
          <a:prstGeom prst="rect">
            <a:avLst/>
          </a:prstGeom>
          <a:noFill/>
        </p:spPr>
      </p:pic>
    </p:spTree>
  </p:cSld>
  <p:clrMapOvr>
    <a:masterClrMapping/>
  </p:clrMapOvr>
  <p:transition>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228600"/>
            <a:ext cx="4544129" cy="400110"/>
          </a:xfrm>
          <a:prstGeom prst="rect">
            <a:avLst/>
          </a:prstGeom>
          <a:noFill/>
        </p:spPr>
        <p:txBody>
          <a:bodyPr wrap="none" rtlCol="0">
            <a:spAutoFit/>
          </a:bodyPr>
          <a:lstStyle/>
          <a:p>
            <a:r>
              <a:rPr lang="en-US" sz="2000" b="1" dirty="0"/>
              <a:t>Tools and Techniques in Forensic Science </a:t>
            </a:r>
          </a:p>
        </p:txBody>
      </p:sp>
      <p:sp>
        <p:nvSpPr>
          <p:cNvPr id="3" name="TextBox 2"/>
          <p:cNvSpPr txBox="1"/>
          <p:nvPr/>
        </p:nvSpPr>
        <p:spPr>
          <a:xfrm>
            <a:off x="210869" y="666690"/>
            <a:ext cx="1846531" cy="400110"/>
          </a:xfrm>
          <a:prstGeom prst="rect">
            <a:avLst/>
          </a:prstGeom>
          <a:noFill/>
        </p:spPr>
        <p:txBody>
          <a:bodyPr wrap="none" rtlCol="0">
            <a:spAutoFit/>
          </a:bodyPr>
          <a:lstStyle/>
          <a:p>
            <a:r>
              <a:rPr lang="en-US" sz="2000" b="1" dirty="0"/>
              <a:t>Measurements </a:t>
            </a:r>
          </a:p>
        </p:txBody>
      </p:sp>
      <p:sp>
        <p:nvSpPr>
          <p:cNvPr id="4" name="TextBox 3"/>
          <p:cNvSpPr txBox="1"/>
          <p:nvPr/>
        </p:nvSpPr>
        <p:spPr>
          <a:xfrm>
            <a:off x="227182" y="971490"/>
            <a:ext cx="1525418" cy="400110"/>
          </a:xfrm>
          <a:prstGeom prst="rect">
            <a:avLst/>
          </a:prstGeom>
          <a:noFill/>
        </p:spPr>
        <p:txBody>
          <a:bodyPr wrap="none" rtlCol="0">
            <a:spAutoFit/>
          </a:bodyPr>
          <a:lstStyle/>
          <a:p>
            <a:r>
              <a:rPr lang="en-US" sz="2000" b="1" dirty="0"/>
              <a:t>Microscopy  </a:t>
            </a:r>
          </a:p>
        </p:txBody>
      </p:sp>
      <p:sp>
        <p:nvSpPr>
          <p:cNvPr id="5" name="TextBox 4"/>
          <p:cNvSpPr txBox="1"/>
          <p:nvPr/>
        </p:nvSpPr>
        <p:spPr>
          <a:xfrm>
            <a:off x="227182" y="1352490"/>
            <a:ext cx="1604991" cy="400110"/>
          </a:xfrm>
          <a:prstGeom prst="rect">
            <a:avLst/>
          </a:prstGeom>
          <a:noFill/>
        </p:spPr>
        <p:txBody>
          <a:bodyPr wrap="none" rtlCol="0">
            <a:spAutoFit/>
          </a:bodyPr>
          <a:lstStyle/>
          <a:p>
            <a:r>
              <a:rPr lang="en-US" sz="2000" b="1" dirty="0"/>
              <a:t>Photography </a:t>
            </a:r>
          </a:p>
        </p:txBody>
      </p:sp>
      <p:sp>
        <p:nvSpPr>
          <p:cNvPr id="6" name="TextBox 5"/>
          <p:cNvSpPr txBox="1"/>
          <p:nvPr/>
        </p:nvSpPr>
        <p:spPr>
          <a:xfrm>
            <a:off x="300009" y="1733490"/>
            <a:ext cx="1513299" cy="400110"/>
          </a:xfrm>
          <a:prstGeom prst="rect">
            <a:avLst/>
          </a:prstGeom>
          <a:noFill/>
        </p:spPr>
        <p:txBody>
          <a:bodyPr wrap="none" rtlCol="0">
            <a:spAutoFit/>
          </a:bodyPr>
          <a:lstStyle/>
          <a:p>
            <a:r>
              <a:rPr lang="en-US" sz="2000" b="1" dirty="0"/>
              <a:t>Invisible Ray</a:t>
            </a:r>
          </a:p>
        </p:txBody>
      </p:sp>
      <p:sp>
        <p:nvSpPr>
          <p:cNvPr id="7" name="TextBox 6"/>
          <p:cNvSpPr txBox="1"/>
          <p:nvPr/>
        </p:nvSpPr>
        <p:spPr>
          <a:xfrm>
            <a:off x="315501" y="2114490"/>
            <a:ext cx="1968168" cy="400110"/>
          </a:xfrm>
          <a:prstGeom prst="rect">
            <a:avLst/>
          </a:prstGeom>
          <a:noFill/>
        </p:spPr>
        <p:txBody>
          <a:bodyPr wrap="none" rtlCol="0">
            <a:spAutoFit/>
          </a:bodyPr>
          <a:lstStyle/>
          <a:p>
            <a:r>
              <a:rPr lang="en-US" sz="2000" b="1" dirty="0"/>
              <a:t>Chromatography</a:t>
            </a:r>
          </a:p>
        </p:txBody>
      </p:sp>
      <p:sp>
        <p:nvSpPr>
          <p:cNvPr id="8" name="TextBox 7"/>
          <p:cNvSpPr txBox="1"/>
          <p:nvPr/>
        </p:nvSpPr>
        <p:spPr>
          <a:xfrm>
            <a:off x="228600" y="2495490"/>
            <a:ext cx="1881028" cy="400110"/>
          </a:xfrm>
          <a:prstGeom prst="rect">
            <a:avLst/>
          </a:prstGeom>
          <a:noFill/>
        </p:spPr>
        <p:txBody>
          <a:bodyPr wrap="none" rtlCol="0">
            <a:spAutoFit/>
          </a:bodyPr>
          <a:lstStyle/>
          <a:p>
            <a:r>
              <a:rPr lang="en-US" sz="2000" b="1" dirty="0"/>
              <a:t>Electrophoresis </a:t>
            </a:r>
          </a:p>
        </p:txBody>
      </p:sp>
      <p:sp>
        <p:nvSpPr>
          <p:cNvPr id="9" name="TextBox 8"/>
          <p:cNvSpPr txBox="1"/>
          <p:nvPr/>
        </p:nvSpPr>
        <p:spPr>
          <a:xfrm>
            <a:off x="304800" y="2819400"/>
            <a:ext cx="1780680" cy="400110"/>
          </a:xfrm>
          <a:prstGeom prst="rect">
            <a:avLst/>
          </a:prstGeom>
          <a:noFill/>
        </p:spPr>
        <p:txBody>
          <a:bodyPr wrap="none" rtlCol="0">
            <a:spAutoFit/>
          </a:bodyPr>
          <a:lstStyle/>
          <a:p>
            <a:r>
              <a:rPr lang="en-US" sz="2000" b="1" dirty="0" err="1"/>
              <a:t>Spectrography</a:t>
            </a:r>
            <a:r>
              <a:rPr lang="en-US" sz="2000" b="1" dirty="0"/>
              <a:t> </a:t>
            </a:r>
          </a:p>
        </p:txBody>
      </p:sp>
      <p:sp>
        <p:nvSpPr>
          <p:cNvPr id="10" name="TextBox 9"/>
          <p:cNvSpPr txBox="1"/>
          <p:nvPr/>
        </p:nvSpPr>
        <p:spPr>
          <a:xfrm>
            <a:off x="304800" y="3200400"/>
            <a:ext cx="2111604" cy="400110"/>
          </a:xfrm>
          <a:prstGeom prst="rect">
            <a:avLst/>
          </a:prstGeom>
          <a:noFill/>
        </p:spPr>
        <p:txBody>
          <a:bodyPr wrap="none" rtlCol="0">
            <a:spAutoFit/>
          </a:bodyPr>
          <a:lstStyle/>
          <a:p>
            <a:r>
              <a:rPr lang="en-US" sz="2000" b="1" dirty="0"/>
              <a:t>Laser Microprobe </a:t>
            </a:r>
          </a:p>
        </p:txBody>
      </p:sp>
      <p:sp>
        <p:nvSpPr>
          <p:cNvPr id="11" name="TextBox 10"/>
          <p:cNvSpPr txBox="1"/>
          <p:nvPr/>
        </p:nvSpPr>
        <p:spPr>
          <a:xfrm>
            <a:off x="304800" y="3562290"/>
            <a:ext cx="2306529" cy="400110"/>
          </a:xfrm>
          <a:prstGeom prst="rect">
            <a:avLst/>
          </a:prstGeom>
          <a:noFill/>
        </p:spPr>
        <p:txBody>
          <a:bodyPr wrap="none" rtlCol="0">
            <a:spAutoFit/>
          </a:bodyPr>
          <a:lstStyle/>
          <a:p>
            <a:r>
              <a:rPr lang="en-US" sz="2000" b="1" dirty="0"/>
              <a:t>Mass Spectrometry </a:t>
            </a:r>
          </a:p>
        </p:txBody>
      </p:sp>
      <p:sp>
        <p:nvSpPr>
          <p:cNvPr id="12" name="TextBox 11"/>
          <p:cNvSpPr txBox="1"/>
          <p:nvPr/>
        </p:nvSpPr>
        <p:spPr>
          <a:xfrm>
            <a:off x="381000" y="3886200"/>
            <a:ext cx="2271969" cy="400110"/>
          </a:xfrm>
          <a:prstGeom prst="rect">
            <a:avLst/>
          </a:prstGeom>
          <a:noFill/>
        </p:spPr>
        <p:txBody>
          <a:bodyPr wrap="none" rtlCol="0">
            <a:spAutoFit/>
          </a:bodyPr>
          <a:lstStyle/>
          <a:p>
            <a:r>
              <a:rPr lang="en-US" sz="2000" b="1" dirty="0" err="1"/>
              <a:t>Spectrophotometry</a:t>
            </a:r>
            <a:endParaRPr lang="en-US" sz="2000" b="1" dirty="0"/>
          </a:p>
        </p:txBody>
      </p:sp>
      <p:sp>
        <p:nvSpPr>
          <p:cNvPr id="13" name="TextBox 12"/>
          <p:cNvSpPr txBox="1"/>
          <p:nvPr/>
        </p:nvSpPr>
        <p:spPr>
          <a:xfrm>
            <a:off x="457200" y="4324290"/>
            <a:ext cx="3198633" cy="400110"/>
          </a:xfrm>
          <a:prstGeom prst="rect">
            <a:avLst/>
          </a:prstGeom>
          <a:noFill/>
        </p:spPr>
        <p:txBody>
          <a:bodyPr wrap="none" rtlCol="0">
            <a:spAutoFit/>
          </a:bodyPr>
          <a:lstStyle/>
          <a:p>
            <a:r>
              <a:rPr lang="en-US" sz="2000" b="1" dirty="0"/>
              <a:t>Neutron Activation Analysis </a:t>
            </a:r>
          </a:p>
        </p:txBody>
      </p:sp>
      <p:sp>
        <p:nvSpPr>
          <p:cNvPr id="14" name="TextBox 13"/>
          <p:cNvSpPr txBox="1"/>
          <p:nvPr/>
        </p:nvSpPr>
        <p:spPr>
          <a:xfrm>
            <a:off x="533400" y="4781490"/>
            <a:ext cx="2911503" cy="400110"/>
          </a:xfrm>
          <a:prstGeom prst="rect">
            <a:avLst/>
          </a:prstGeom>
          <a:noFill/>
        </p:spPr>
        <p:txBody>
          <a:bodyPr wrap="none" rtlCol="0">
            <a:spAutoFit/>
          </a:bodyPr>
          <a:lstStyle/>
          <a:p>
            <a:r>
              <a:rPr lang="en-US" sz="2000" b="1" dirty="0"/>
              <a:t>X-ray Diffraction Analysis </a:t>
            </a:r>
          </a:p>
        </p:txBody>
      </p:sp>
      <p:sp>
        <p:nvSpPr>
          <p:cNvPr id="15" name="TextBox 14"/>
          <p:cNvSpPr txBox="1"/>
          <p:nvPr/>
        </p:nvSpPr>
        <p:spPr>
          <a:xfrm>
            <a:off x="457200" y="5238690"/>
            <a:ext cx="3876126" cy="400110"/>
          </a:xfrm>
          <a:prstGeom prst="rect">
            <a:avLst/>
          </a:prstGeom>
          <a:noFill/>
        </p:spPr>
        <p:txBody>
          <a:bodyPr wrap="none" rtlCol="0">
            <a:spAutoFit/>
          </a:bodyPr>
          <a:lstStyle/>
          <a:p>
            <a:r>
              <a:rPr lang="en-US" sz="2000" b="1" dirty="0"/>
              <a:t>TGA, DTA , NMR and </a:t>
            </a:r>
            <a:r>
              <a:rPr lang="en-US" sz="2000" b="1" dirty="0" err="1"/>
              <a:t>Polarography</a:t>
            </a:r>
            <a:r>
              <a:rPr lang="en-US" sz="2000" b="1" dirty="0"/>
              <a:t> </a:t>
            </a:r>
          </a:p>
        </p:txBody>
      </p:sp>
      <p:sp>
        <p:nvSpPr>
          <p:cNvPr id="16" name="TextBox 15"/>
          <p:cNvSpPr txBox="1"/>
          <p:nvPr/>
        </p:nvSpPr>
        <p:spPr>
          <a:xfrm>
            <a:off x="457200" y="5695890"/>
            <a:ext cx="3412344" cy="400110"/>
          </a:xfrm>
          <a:prstGeom prst="rect">
            <a:avLst/>
          </a:prstGeom>
          <a:noFill/>
        </p:spPr>
        <p:txBody>
          <a:bodyPr wrap="none" rtlCol="0">
            <a:spAutoFit/>
          </a:bodyPr>
          <a:lstStyle/>
          <a:p>
            <a:r>
              <a:rPr lang="en-US" sz="2000" b="1" dirty="0"/>
              <a:t>Scanning Electron Microscopy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10 Types of Measuring Instruments and Their Applications ..."/>
          <p:cNvPicPr>
            <a:picLocks noChangeAspect="1" noChangeArrowheads="1"/>
          </p:cNvPicPr>
          <p:nvPr/>
        </p:nvPicPr>
        <p:blipFill>
          <a:blip r:embed="rId2"/>
          <a:srcRect/>
          <a:stretch>
            <a:fillRect/>
          </a:stretch>
        </p:blipFill>
        <p:spPr bwMode="auto">
          <a:xfrm>
            <a:off x="3302189" y="152401"/>
            <a:ext cx="5779910" cy="3048000"/>
          </a:xfrm>
          <a:prstGeom prst="rect">
            <a:avLst/>
          </a:prstGeom>
          <a:noFill/>
        </p:spPr>
      </p:pic>
      <p:sp>
        <p:nvSpPr>
          <p:cNvPr id="3" name="TextBox 2"/>
          <p:cNvSpPr txBox="1"/>
          <p:nvPr/>
        </p:nvSpPr>
        <p:spPr>
          <a:xfrm>
            <a:off x="304800" y="685800"/>
            <a:ext cx="3200399" cy="1200329"/>
          </a:xfrm>
          <a:prstGeom prst="rect">
            <a:avLst/>
          </a:prstGeom>
          <a:noFill/>
        </p:spPr>
        <p:txBody>
          <a:bodyPr wrap="square" rtlCol="0">
            <a:spAutoFit/>
          </a:bodyPr>
          <a:lstStyle/>
          <a:p>
            <a:r>
              <a:rPr lang="en-US" b="1" dirty="0"/>
              <a:t>Examination of Clue Materials </a:t>
            </a:r>
          </a:p>
          <a:p>
            <a:r>
              <a:rPr lang="en-US" b="1" dirty="0"/>
              <a:t>Dimensions </a:t>
            </a:r>
          </a:p>
          <a:p>
            <a:r>
              <a:rPr lang="en-US" dirty="0"/>
              <a:t>Length, Breadth, Height, Depth, Curvature and Diameter </a:t>
            </a:r>
          </a:p>
        </p:txBody>
      </p:sp>
      <p:sp>
        <p:nvSpPr>
          <p:cNvPr id="2" name="TextBox 1">
            <a:extLst>
              <a:ext uri="{FF2B5EF4-FFF2-40B4-BE49-F238E27FC236}">
                <a16:creationId xmlns:a16="http://schemas.microsoft.com/office/drawing/2014/main" id="{771FF607-4A85-87BE-F9BB-52E54D1B696A}"/>
              </a:ext>
            </a:extLst>
          </p:cNvPr>
          <p:cNvSpPr txBox="1"/>
          <p:nvPr/>
        </p:nvSpPr>
        <p:spPr>
          <a:xfrm>
            <a:off x="203295" y="2210272"/>
            <a:ext cx="3200399" cy="1754326"/>
          </a:xfrm>
          <a:prstGeom prst="rect">
            <a:avLst/>
          </a:prstGeom>
          <a:noFill/>
        </p:spPr>
        <p:txBody>
          <a:bodyPr wrap="square" rtlCol="0">
            <a:spAutoFit/>
          </a:bodyPr>
          <a:lstStyle/>
          <a:p>
            <a:r>
              <a:rPr lang="en-US" b="1" dirty="0"/>
              <a:t>Melting point</a:t>
            </a:r>
          </a:p>
          <a:p>
            <a:r>
              <a:rPr lang="en-US" b="1" dirty="0"/>
              <a:t>Boiling Point</a:t>
            </a:r>
          </a:p>
          <a:p>
            <a:r>
              <a:rPr lang="en-US" b="1" dirty="0"/>
              <a:t>Densities</a:t>
            </a:r>
          </a:p>
          <a:p>
            <a:r>
              <a:rPr lang="en-US" b="1" dirty="0"/>
              <a:t>Refractive Indices </a:t>
            </a:r>
          </a:p>
          <a:p>
            <a:r>
              <a:rPr lang="en-US" b="1" dirty="0" err="1"/>
              <a:t>Birifrenges</a:t>
            </a:r>
            <a:r>
              <a:rPr lang="en-US" b="1" dirty="0"/>
              <a:t> </a:t>
            </a:r>
          </a:p>
          <a:p>
            <a:r>
              <a:rPr lang="en-US" b="1" dirty="0"/>
              <a:t>Fluorescence </a:t>
            </a:r>
            <a:endParaRPr lang="en-US" dirty="0"/>
          </a:p>
        </p:txBody>
      </p:sp>
      <p:pic>
        <p:nvPicPr>
          <p:cNvPr id="4" name="Picture 3">
            <a:extLst>
              <a:ext uri="{FF2B5EF4-FFF2-40B4-BE49-F238E27FC236}">
                <a16:creationId xmlns:a16="http://schemas.microsoft.com/office/drawing/2014/main" id="{AD7A2512-C0FB-8F67-1CA3-6E0E3C9836EC}"/>
              </a:ext>
            </a:extLst>
          </p:cNvPr>
          <p:cNvPicPr>
            <a:picLocks noChangeAspect="1"/>
          </p:cNvPicPr>
          <p:nvPr/>
        </p:nvPicPr>
        <p:blipFill>
          <a:blip r:embed="rId3"/>
          <a:stretch>
            <a:fillRect/>
          </a:stretch>
        </p:blipFill>
        <p:spPr>
          <a:xfrm>
            <a:off x="7147791" y="3440723"/>
            <a:ext cx="1934308" cy="2198077"/>
          </a:xfrm>
          <a:prstGeom prst="rect">
            <a:avLst/>
          </a:prstGeom>
        </p:spPr>
      </p:pic>
      <p:pic>
        <p:nvPicPr>
          <p:cNvPr id="5" name="Picture 4">
            <a:extLst>
              <a:ext uri="{FF2B5EF4-FFF2-40B4-BE49-F238E27FC236}">
                <a16:creationId xmlns:a16="http://schemas.microsoft.com/office/drawing/2014/main" id="{4127AD5A-980D-D5B5-E5E0-1A59F30CAB9B}"/>
              </a:ext>
            </a:extLst>
          </p:cNvPr>
          <p:cNvPicPr>
            <a:picLocks noChangeAspect="1"/>
          </p:cNvPicPr>
          <p:nvPr/>
        </p:nvPicPr>
        <p:blipFill>
          <a:blip r:embed="rId4"/>
          <a:stretch>
            <a:fillRect/>
          </a:stretch>
        </p:blipFill>
        <p:spPr>
          <a:xfrm>
            <a:off x="2362200" y="3452446"/>
            <a:ext cx="4735380" cy="1566318"/>
          </a:xfrm>
          <a:prstGeom prst="rect">
            <a:avLst/>
          </a:prstGeom>
        </p:spPr>
      </p:pic>
      <p:pic>
        <p:nvPicPr>
          <p:cNvPr id="6" name="Picture 5">
            <a:extLst>
              <a:ext uri="{FF2B5EF4-FFF2-40B4-BE49-F238E27FC236}">
                <a16:creationId xmlns:a16="http://schemas.microsoft.com/office/drawing/2014/main" id="{579E37C7-5CD0-7D84-ED4E-FB4AA289EFE0}"/>
              </a:ext>
            </a:extLst>
          </p:cNvPr>
          <p:cNvPicPr>
            <a:picLocks noChangeAspect="1"/>
          </p:cNvPicPr>
          <p:nvPr/>
        </p:nvPicPr>
        <p:blipFill>
          <a:blip r:embed="rId5"/>
          <a:stretch>
            <a:fillRect/>
          </a:stretch>
        </p:blipFill>
        <p:spPr>
          <a:xfrm>
            <a:off x="126377" y="4235605"/>
            <a:ext cx="1914525" cy="23812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D6C0F-EA31-750E-21E6-2F3BE2205FF4}"/>
              </a:ext>
            </a:extLst>
          </p:cNvPr>
          <p:cNvSpPr txBox="1"/>
          <p:nvPr/>
        </p:nvSpPr>
        <p:spPr>
          <a:xfrm>
            <a:off x="228600" y="152400"/>
            <a:ext cx="1525418" cy="400110"/>
          </a:xfrm>
          <a:prstGeom prst="rect">
            <a:avLst/>
          </a:prstGeom>
          <a:noFill/>
        </p:spPr>
        <p:txBody>
          <a:bodyPr wrap="none" rtlCol="0">
            <a:spAutoFit/>
          </a:bodyPr>
          <a:lstStyle/>
          <a:p>
            <a:r>
              <a:rPr lang="en-US" sz="2000" b="1" dirty="0"/>
              <a:t>Microscopy  </a:t>
            </a:r>
          </a:p>
        </p:txBody>
      </p:sp>
      <p:pic>
        <p:nvPicPr>
          <p:cNvPr id="1026" name="Picture 2" descr="AmScope M150C-I 40X-1000X All-Metal Optical Glass Lenses Cordless LED  Student Biological Compound Microscope : Amazon.in: Electronics">
            <a:extLst>
              <a:ext uri="{FF2B5EF4-FFF2-40B4-BE49-F238E27FC236}">
                <a16:creationId xmlns:a16="http://schemas.microsoft.com/office/drawing/2014/main" id="{7EF16A55-C8C4-4022-6920-0D0FF26EDC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23446"/>
            <a:ext cx="236220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752060-5817-69A9-4E9B-90739F8B8165}"/>
              </a:ext>
            </a:extLst>
          </p:cNvPr>
          <p:cNvSpPr txBox="1"/>
          <p:nvPr/>
        </p:nvSpPr>
        <p:spPr>
          <a:xfrm>
            <a:off x="240323" y="757544"/>
            <a:ext cx="2866875" cy="400110"/>
          </a:xfrm>
          <a:prstGeom prst="rect">
            <a:avLst/>
          </a:prstGeom>
          <a:noFill/>
        </p:spPr>
        <p:txBody>
          <a:bodyPr wrap="none" rtlCol="0">
            <a:spAutoFit/>
          </a:bodyPr>
          <a:lstStyle/>
          <a:p>
            <a:r>
              <a:rPr lang="en-US" sz="2000" b="1" dirty="0"/>
              <a:t>Compounds Microscope  </a:t>
            </a:r>
          </a:p>
        </p:txBody>
      </p:sp>
      <p:sp>
        <p:nvSpPr>
          <p:cNvPr id="4" name="TextBox 3">
            <a:extLst>
              <a:ext uri="{FF2B5EF4-FFF2-40B4-BE49-F238E27FC236}">
                <a16:creationId xmlns:a16="http://schemas.microsoft.com/office/drawing/2014/main" id="{DC73894F-FAC2-617B-3CA7-8C7E4471EB36}"/>
              </a:ext>
            </a:extLst>
          </p:cNvPr>
          <p:cNvSpPr txBox="1"/>
          <p:nvPr/>
        </p:nvSpPr>
        <p:spPr>
          <a:xfrm>
            <a:off x="228600" y="1200090"/>
            <a:ext cx="2285369" cy="400110"/>
          </a:xfrm>
          <a:prstGeom prst="rect">
            <a:avLst/>
          </a:prstGeom>
          <a:noFill/>
        </p:spPr>
        <p:txBody>
          <a:bodyPr wrap="none" rtlCol="0">
            <a:spAutoFit/>
          </a:bodyPr>
          <a:lstStyle/>
          <a:p>
            <a:r>
              <a:rPr lang="en-US" sz="2000" b="1" dirty="0"/>
              <a:t>Stereo Microscope  </a:t>
            </a:r>
          </a:p>
        </p:txBody>
      </p:sp>
      <p:sp>
        <p:nvSpPr>
          <p:cNvPr id="5" name="TextBox 4">
            <a:extLst>
              <a:ext uri="{FF2B5EF4-FFF2-40B4-BE49-F238E27FC236}">
                <a16:creationId xmlns:a16="http://schemas.microsoft.com/office/drawing/2014/main" id="{33F0A846-F87B-4BC0-ED4F-E96D14763C5A}"/>
              </a:ext>
            </a:extLst>
          </p:cNvPr>
          <p:cNvSpPr txBox="1"/>
          <p:nvPr/>
        </p:nvSpPr>
        <p:spPr>
          <a:xfrm>
            <a:off x="228599" y="1600200"/>
            <a:ext cx="2934201" cy="400110"/>
          </a:xfrm>
          <a:prstGeom prst="rect">
            <a:avLst/>
          </a:prstGeom>
          <a:noFill/>
        </p:spPr>
        <p:txBody>
          <a:bodyPr wrap="none" rtlCol="0">
            <a:spAutoFit/>
          </a:bodyPr>
          <a:lstStyle/>
          <a:p>
            <a:r>
              <a:rPr lang="en-US" sz="2000" b="1" dirty="0"/>
              <a:t>Comparison Microscope  </a:t>
            </a:r>
          </a:p>
        </p:txBody>
      </p:sp>
      <p:sp>
        <p:nvSpPr>
          <p:cNvPr id="6" name="TextBox 5">
            <a:extLst>
              <a:ext uri="{FF2B5EF4-FFF2-40B4-BE49-F238E27FC236}">
                <a16:creationId xmlns:a16="http://schemas.microsoft.com/office/drawing/2014/main" id="{4A186DDD-6C4D-1351-1FF6-69E8A8CDA1FD}"/>
              </a:ext>
            </a:extLst>
          </p:cNvPr>
          <p:cNvSpPr txBox="1"/>
          <p:nvPr/>
        </p:nvSpPr>
        <p:spPr>
          <a:xfrm>
            <a:off x="152400" y="2038290"/>
            <a:ext cx="3208955" cy="400110"/>
          </a:xfrm>
          <a:prstGeom prst="rect">
            <a:avLst/>
          </a:prstGeom>
          <a:noFill/>
        </p:spPr>
        <p:txBody>
          <a:bodyPr wrap="none" rtlCol="0">
            <a:spAutoFit/>
          </a:bodyPr>
          <a:lstStyle/>
          <a:p>
            <a:r>
              <a:rPr lang="en-US" sz="2000" b="1" dirty="0"/>
              <a:t>Phase contrast Microscope  </a:t>
            </a:r>
          </a:p>
        </p:txBody>
      </p:sp>
      <p:sp>
        <p:nvSpPr>
          <p:cNvPr id="7" name="TextBox 6">
            <a:extLst>
              <a:ext uri="{FF2B5EF4-FFF2-40B4-BE49-F238E27FC236}">
                <a16:creationId xmlns:a16="http://schemas.microsoft.com/office/drawing/2014/main" id="{8004C6DD-A999-4766-08AE-7E44C6DEF05A}"/>
              </a:ext>
            </a:extLst>
          </p:cNvPr>
          <p:cNvSpPr txBox="1"/>
          <p:nvPr/>
        </p:nvSpPr>
        <p:spPr>
          <a:xfrm>
            <a:off x="220045" y="2495490"/>
            <a:ext cx="2987997" cy="400110"/>
          </a:xfrm>
          <a:prstGeom prst="rect">
            <a:avLst/>
          </a:prstGeom>
          <a:noFill/>
        </p:spPr>
        <p:txBody>
          <a:bodyPr wrap="none" rtlCol="0">
            <a:spAutoFit/>
          </a:bodyPr>
          <a:lstStyle/>
          <a:p>
            <a:r>
              <a:rPr lang="en-US" sz="2000" b="1" dirty="0"/>
              <a:t>Metallurgical Microscope  </a:t>
            </a:r>
          </a:p>
        </p:txBody>
      </p:sp>
      <p:sp>
        <p:nvSpPr>
          <p:cNvPr id="8" name="TextBox 7">
            <a:extLst>
              <a:ext uri="{FF2B5EF4-FFF2-40B4-BE49-F238E27FC236}">
                <a16:creationId xmlns:a16="http://schemas.microsoft.com/office/drawing/2014/main" id="{76BB4E52-0E51-F895-DE5F-CFF6F13A9123}"/>
              </a:ext>
            </a:extLst>
          </p:cNvPr>
          <p:cNvSpPr txBox="1"/>
          <p:nvPr/>
        </p:nvSpPr>
        <p:spPr>
          <a:xfrm>
            <a:off x="304800" y="3124200"/>
            <a:ext cx="3038717" cy="400110"/>
          </a:xfrm>
          <a:prstGeom prst="rect">
            <a:avLst/>
          </a:prstGeom>
          <a:noFill/>
        </p:spPr>
        <p:txBody>
          <a:bodyPr wrap="none" rtlCol="0">
            <a:spAutoFit/>
          </a:bodyPr>
          <a:lstStyle/>
          <a:p>
            <a:r>
              <a:rPr lang="en-US" sz="2000" b="1" dirty="0"/>
              <a:t>Fluorescence  Microscope  </a:t>
            </a:r>
          </a:p>
        </p:txBody>
      </p:sp>
      <p:sp>
        <p:nvSpPr>
          <p:cNvPr id="9" name="TextBox 8">
            <a:extLst>
              <a:ext uri="{FF2B5EF4-FFF2-40B4-BE49-F238E27FC236}">
                <a16:creationId xmlns:a16="http://schemas.microsoft.com/office/drawing/2014/main" id="{7728AC51-689E-46D5-0D21-F331D84F4F58}"/>
              </a:ext>
            </a:extLst>
          </p:cNvPr>
          <p:cNvSpPr txBox="1"/>
          <p:nvPr/>
        </p:nvSpPr>
        <p:spPr>
          <a:xfrm>
            <a:off x="310915" y="3552855"/>
            <a:ext cx="1863395" cy="400110"/>
          </a:xfrm>
          <a:prstGeom prst="rect">
            <a:avLst/>
          </a:prstGeom>
          <a:noFill/>
        </p:spPr>
        <p:txBody>
          <a:bodyPr wrap="none" rtlCol="0">
            <a:spAutoFit/>
          </a:bodyPr>
          <a:lstStyle/>
          <a:p>
            <a:r>
              <a:rPr lang="en-US" sz="2000" b="1" dirty="0"/>
              <a:t>IR  Microscope  </a:t>
            </a:r>
          </a:p>
        </p:txBody>
      </p:sp>
      <p:sp>
        <p:nvSpPr>
          <p:cNvPr id="10" name="TextBox 9">
            <a:extLst>
              <a:ext uri="{FF2B5EF4-FFF2-40B4-BE49-F238E27FC236}">
                <a16:creationId xmlns:a16="http://schemas.microsoft.com/office/drawing/2014/main" id="{37C67524-93E4-9B27-A02C-7D2AED80BCDD}"/>
              </a:ext>
            </a:extLst>
          </p:cNvPr>
          <p:cNvSpPr txBox="1"/>
          <p:nvPr/>
        </p:nvSpPr>
        <p:spPr>
          <a:xfrm>
            <a:off x="287215" y="4114800"/>
            <a:ext cx="3752437" cy="400110"/>
          </a:xfrm>
          <a:prstGeom prst="rect">
            <a:avLst/>
          </a:prstGeom>
          <a:noFill/>
        </p:spPr>
        <p:txBody>
          <a:bodyPr wrap="none" rtlCol="0">
            <a:spAutoFit/>
          </a:bodyPr>
          <a:lstStyle/>
          <a:p>
            <a:r>
              <a:rPr lang="en-US" sz="2000" b="1" dirty="0"/>
              <a:t>Electron Microscopy Microscope  </a:t>
            </a:r>
          </a:p>
        </p:txBody>
      </p:sp>
      <p:pic>
        <p:nvPicPr>
          <p:cNvPr id="11" name="Picture 10">
            <a:extLst>
              <a:ext uri="{FF2B5EF4-FFF2-40B4-BE49-F238E27FC236}">
                <a16:creationId xmlns:a16="http://schemas.microsoft.com/office/drawing/2014/main" id="{BD4716CA-FC57-AD94-DF95-9C1D8C3BE582}"/>
              </a:ext>
            </a:extLst>
          </p:cNvPr>
          <p:cNvPicPr>
            <a:picLocks noChangeAspect="1"/>
          </p:cNvPicPr>
          <p:nvPr/>
        </p:nvPicPr>
        <p:blipFill rotWithShape="1">
          <a:blip r:embed="rId3"/>
          <a:srcRect l="8400" t="14463" r="13184"/>
          <a:stretch/>
        </p:blipFill>
        <p:spPr>
          <a:xfrm>
            <a:off x="4039652" y="2990822"/>
            <a:ext cx="4740974" cy="3381709"/>
          </a:xfrm>
          <a:prstGeom prst="rect">
            <a:avLst/>
          </a:prstGeom>
        </p:spPr>
      </p:pic>
    </p:spTree>
    <p:extLst>
      <p:ext uri="{BB962C8B-B14F-4D97-AF65-F5344CB8AC3E}">
        <p14:creationId xmlns:p14="http://schemas.microsoft.com/office/powerpoint/2010/main" val="229324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6E51AD-FC86-5FBA-5D5F-82F071A980E6}"/>
              </a:ext>
            </a:extLst>
          </p:cNvPr>
          <p:cNvPicPr>
            <a:picLocks noChangeAspect="1"/>
          </p:cNvPicPr>
          <p:nvPr/>
        </p:nvPicPr>
        <p:blipFill>
          <a:blip r:embed="rId2"/>
          <a:stretch>
            <a:fillRect/>
          </a:stretch>
        </p:blipFill>
        <p:spPr>
          <a:xfrm>
            <a:off x="152400" y="152400"/>
            <a:ext cx="5130167" cy="3501809"/>
          </a:xfrm>
          <a:prstGeom prst="rect">
            <a:avLst/>
          </a:prstGeom>
        </p:spPr>
      </p:pic>
      <p:pic>
        <p:nvPicPr>
          <p:cNvPr id="2052" name="Picture 4" descr="What Is A Comparison Microscope">
            <a:extLst>
              <a:ext uri="{FF2B5EF4-FFF2-40B4-BE49-F238E27FC236}">
                <a16:creationId xmlns:a16="http://schemas.microsoft.com/office/drawing/2014/main" id="{EE722D45-0D04-CAA5-EE08-4A690E94D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513992"/>
            <a:ext cx="44196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827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hase Contrast Microscopy- Definition, Principle, Parts, Uses">
            <a:extLst>
              <a:ext uri="{FF2B5EF4-FFF2-40B4-BE49-F238E27FC236}">
                <a16:creationId xmlns:a16="http://schemas.microsoft.com/office/drawing/2014/main" id="{CB496392-3D1D-549D-D2D7-C05B277D2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8534400" cy="447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839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06A7B-4E09-73E3-9EC1-8719A500F8CF}"/>
              </a:ext>
            </a:extLst>
          </p:cNvPr>
          <p:cNvPicPr>
            <a:picLocks noChangeAspect="1"/>
          </p:cNvPicPr>
          <p:nvPr/>
        </p:nvPicPr>
        <p:blipFill>
          <a:blip r:embed="rId2"/>
          <a:stretch>
            <a:fillRect/>
          </a:stretch>
        </p:blipFill>
        <p:spPr>
          <a:xfrm>
            <a:off x="76200" y="152400"/>
            <a:ext cx="4619625" cy="3190875"/>
          </a:xfrm>
          <a:prstGeom prst="rect">
            <a:avLst/>
          </a:prstGeom>
        </p:spPr>
      </p:pic>
      <p:pic>
        <p:nvPicPr>
          <p:cNvPr id="4098" name="Picture 2" descr="Fluorescence Microscopy- Definition, Principle, Parts, Uses">
            <a:extLst>
              <a:ext uri="{FF2B5EF4-FFF2-40B4-BE49-F238E27FC236}">
                <a16:creationId xmlns:a16="http://schemas.microsoft.com/office/drawing/2014/main" id="{52177619-DAA9-76E1-16EC-6F451008F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06836"/>
            <a:ext cx="6905625" cy="3621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2388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nfrared Microscopy Applications">
            <a:extLst>
              <a:ext uri="{FF2B5EF4-FFF2-40B4-BE49-F238E27FC236}">
                <a16:creationId xmlns:a16="http://schemas.microsoft.com/office/drawing/2014/main" id="{A2916B36-9EB3-503D-946A-8E0FE1C995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1" t="7454" r="9435" b="5590"/>
          <a:stretch/>
        </p:blipFill>
        <p:spPr bwMode="auto">
          <a:xfrm>
            <a:off x="152400" y="11723"/>
            <a:ext cx="4800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A2A94E-C08D-C24B-EEE3-8A6AEA558E3F}"/>
              </a:ext>
            </a:extLst>
          </p:cNvPr>
          <p:cNvPicPr>
            <a:picLocks noChangeAspect="1"/>
          </p:cNvPicPr>
          <p:nvPr/>
        </p:nvPicPr>
        <p:blipFill rotWithShape="1">
          <a:blip r:embed="rId3"/>
          <a:srcRect b="17778"/>
          <a:stretch/>
        </p:blipFill>
        <p:spPr>
          <a:xfrm>
            <a:off x="3352800" y="2732989"/>
            <a:ext cx="5609492" cy="4113288"/>
          </a:xfrm>
          <a:prstGeom prst="rect">
            <a:avLst/>
          </a:prstGeom>
        </p:spPr>
      </p:pic>
    </p:spTree>
    <p:extLst>
      <p:ext uri="{BB962C8B-B14F-4D97-AF65-F5344CB8AC3E}">
        <p14:creationId xmlns:p14="http://schemas.microsoft.com/office/powerpoint/2010/main" val="11969556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anning electron microscope (SEM) | Definition, Images, Uses, Advantages,  &amp; Facts | Britannica">
            <a:extLst>
              <a:ext uri="{FF2B5EF4-FFF2-40B4-BE49-F238E27FC236}">
                <a16:creationId xmlns:a16="http://schemas.microsoft.com/office/drawing/2014/main" id="{52073208-59A7-5894-FE72-3BD6600C80B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445"/>
          <a:stretch/>
        </p:blipFill>
        <p:spPr bwMode="auto">
          <a:xfrm>
            <a:off x="11723" y="1"/>
            <a:ext cx="5445369"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395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609599" y="76200"/>
            <a:ext cx="7372253" cy="6629400"/>
          </a:xfrm>
          <a:prstGeom prst="rect">
            <a:avLst/>
          </a:prstGeom>
          <a:noFill/>
          <a:ln w="9525">
            <a:noFill/>
            <a:miter lim="800000"/>
            <a:headEnd/>
            <a:tailEnd/>
          </a:ln>
          <a:effectLst/>
        </p:spPr>
      </p:pic>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52400" y="0"/>
            <a:ext cx="8826163" cy="4800600"/>
          </a:xfrm>
          <a:prstGeom prst="rect">
            <a:avLst/>
          </a:prstGeom>
          <a:noFill/>
          <a:ln w="9525">
            <a:noFill/>
            <a:miter lim="800000"/>
            <a:headEnd/>
            <a:tailEnd/>
          </a:ln>
          <a:effectLst/>
        </p:spPr>
      </p:pic>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457200" y="152400"/>
            <a:ext cx="7893192" cy="6172200"/>
          </a:xfrm>
          <a:prstGeom prst="rect">
            <a:avLst/>
          </a:prstGeom>
          <a:noFill/>
          <a:ln w="9525">
            <a:noFill/>
            <a:miter lim="800000"/>
            <a:headEnd/>
            <a:tailEnd/>
          </a:ln>
          <a:effectLst/>
        </p:spPr>
      </p:pic>
    </p:spTree>
  </p:cSld>
  <p:clrMapOvr>
    <a:masterClrMapping/>
  </p:clrMapOvr>
  <p:transition>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21469</TotalTime>
  <Words>1149</Words>
  <Application>Microsoft Office PowerPoint</Application>
  <PresentationFormat>On-screen Show (4:3)</PresentationFormat>
  <Paragraphs>76</Paragraphs>
  <Slides>68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Atharva Gokhale</cp:lastModifiedBy>
  <cp:revision>179</cp:revision>
  <dcterms:created xsi:type="dcterms:W3CDTF">2006-08-16T00:00:00Z</dcterms:created>
  <dcterms:modified xsi:type="dcterms:W3CDTF">2023-11-02T03:49:35Z</dcterms:modified>
</cp:coreProperties>
</file>